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S9 · 60 分钟。核心问题：如何持续管理并转介？。搭建家庭 Dashboard；生成年度申报日历；建立转介地图与年度家庭会议议程。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时间轴：0–15′ Dashboard 字段 · 15–35′ 年度日历 · 35–50′ 转介地图与执业范围 · 50–60′ 年度家庭会议与结业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导读：先看四段时间轴，抓住 Dashboard、日历、转介和家庭会议的顺序。 / 这里是讲授时间轴；具体申报日期另看年度日历。 / 去十讲，把 Dashboard、年度日历和转介问题放进年度家庭会议。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导读：先按日期从上往下看，确认美加两边的申报节点是否撞在一起。 / 图未画死亡后事项；706-NA 与加拿大终期 T1 另有死亡后期限。 / 去工具，把日期、事项和责任人放进家庭年度日历。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导读：先看结论条；自评清单出现否定或不确定，就进入转介。 / 本讲必核不只看表格，还要回到官方页面和当年日历。 / 去清单与转介，带着未确认的问题找持牌专业人士。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人员｜国籍／移民身份｜税务居民状态｜住所｜资产（国家／类型／成本／FMV）｜持有主体｜文件（遗嘱、POA、受益人指定、Apostille）｜申报（美国：1040／8843／3520／FBAR／8938／706-NA／709-NA；加拿大：T1／T1135／T3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（2027 年日期按现行规则推算，须届时核对）</a:t>
            </a:r>
          </a:p>
          <a:p>
            <a:r>
              <a:t>| 日期 | 事项 | 状态 |</a:t>
            </a:r>
          </a:p>
          <a:p>
            <a:r>
              <a:t>|---|---|---|</a:t>
            </a:r>
          </a:p>
          <a:p>
            <a:r>
              <a:t>| 2026-10-15 | 已延期的 2025 年度美国 1040 与 3520；FBAR 自动延期截止 | ✅／🟡 |</a:t>
            </a:r>
          </a:p>
          <a:p>
            <a:r>
              <a:t>| 2026-12-31 | 美国人年度赠与免税额 US$19,000／人（2026）；加拿大年内实现事项 | 🟡 |</a:t>
            </a:r>
          </a:p>
          <a:p>
            <a:r>
              <a:t>| 2027-03-31 | 加拿大 T3（12/31 年终）；首批 2026 年度裸信托申报 | ✅ |</a:t>
            </a:r>
          </a:p>
          <a:p>
            <a:r>
              <a:t>| 2027-04-15 | 美国 1040、3520、FBAR；1040-NR（有预扣工资者）附送 8843 | ✅／🟡 |</a:t>
            </a:r>
          </a:p>
          <a:p>
            <a:r>
              <a:t>| 2027-04-30 | 加拿大 T1 与 T1135（同日） | 🟡 |</a:t>
            </a:r>
          </a:p>
          <a:p>
            <a:r>
              <a:t>| 2027-06-15 | 单独寄送 8843（无预扣工资或无需报税）；加拿大自雇者 T1 | 🟡 |</a:t>
            </a:r>
          </a:p>
          <a:p>
            <a:r>
              <a:t>| 死亡后 9 个月 | 706-NA（4768 可展期 6 个月） | ✅ |</a:t>
            </a:r>
          </a:p>
          <a:p>
            <a:r>
              <a:t>| 加拿大死亡后 | 终期 T1：1/1–10/31 死亡，次年 4/30；11/1–12/31 死亡，死后 6 个月 | 🟡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（2027 年日期按现行规则推算，须届时核对）</a:t>
            </a:r>
          </a:p>
          <a:p>
            <a:r>
              <a:t>| 日期 | 事项 | 状态 |</a:t>
            </a:r>
          </a:p>
          <a:p>
            <a:r>
              <a:t>|---|---|---|</a:t>
            </a:r>
          </a:p>
          <a:p>
            <a:r>
              <a:t>| 2026-10-15 | 已延期的 2025 年度美国 1040 与 3520；FBAR 自动延期截止 | ✅／🟡 |</a:t>
            </a:r>
          </a:p>
          <a:p>
            <a:r>
              <a:t>| 2026-12-31 | 美国人年度赠与免税额 US$19,000／人（2026）；加拿大年内实现事项 | 🟡 |</a:t>
            </a:r>
          </a:p>
          <a:p>
            <a:r>
              <a:t>| 2027-03-31 | 加拿大 T3（12/31 年终）；首批 2026 年度裸信托申报 | ✅ |</a:t>
            </a:r>
          </a:p>
          <a:p>
            <a:r>
              <a:t>| 2027-04-15 | 美国 1040、3520、FBAR；1040-NR（有预扣工资者）附送 8843 | ✅／🟡 |</a:t>
            </a:r>
          </a:p>
          <a:p>
            <a:r>
              <a:t>| 2027-04-30 | 加拿大 T1 与 T1135（同日） | 🟡 |</a:t>
            </a:r>
          </a:p>
          <a:p>
            <a:r>
              <a:t>| 2027-06-15 | 单独寄送 8843（无预扣工资或无需报税）；加拿大自雇者 T1 | 🟡 |</a:t>
            </a:r>
          </a:p>
          <a:p>
            <a:r>
              <a:t>| 死亡后 9 个月 | 706-NA（4768 可展期 6 个月） | ✅ |</a:t>
            </a:r>
          </a:p>
          <a:p>
            <a:r>
              <a:t>| 加拿大死亡后 | 终期 T1：1/1–10/31 死亡，次年 4/30；11/1–12/31 死亡，死后 6 个月 | 🟡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（2027 年日期按现行规则推算，须届时核对）</a:t>
            </a:r>
          </a:p>
          <a:p>
            <a:r>
              <a:t>| 日期 | 事项 | 状态 |</a:t>
            </a:r>
          </a:p>
          <a:p>
            <a:r>
              <a:t>|---|---|---|</a:t>
            </a:r>
          </a:p>
          <a:p>
            <a:r>
              <a:t>| 2026-10-15 | 已延期的 2025 年度美国 1040 与 3520；FBAR 自动延期截止 | ✅／🟡 |</a:t>
            </a:r>
          </a:p>
          <a:p>
            <a:r>
              <a:t>| 2026-12-31 | 美国人年度赠与免税额 US$19,000／人（2026）；加拿大年内实现事项 | 🟡 |</a:t>
            </a:r>
          </a:p>
          <a:p>
            <a:r>
              <a:t>| 2027-03-31 | 加拿大 T3（12/31 年终）；首批 2026 年度裸信托申报 | ✅ |</a:t>
            </a:r>
          </a:p>
          <a:p>
            <a:r>
              <a:t>| 2027-04-15 | 美国 1040、3520、FBAR；1040-NR（有预扣工资者）附送 8843 | ✅／🟡 |</a:t>
            </a:r>
          </a:p>
          <a:p>
            <a:r>
              <a:t>| 2027-04-30 | 加拿大 T1 与 T1135（同日） | 🟡 |</a:t>
            </a:r>
          </a:p>
          <a:p>
            <a:r>
              <a:t>| 2027-06-15 | 单独寄送 8843（无预扣工资或无需报税）；加拿大自雇者 T1 | 🟡 |</a:t>
            </a:r>
          </a:p>
          <a:p>
            <a:r>
              <a:t>| 死亡后 9 个月 | 706-NA（4768 可展期 6 个月） | ✅ |</a:t>
            </a:r>
          </a:p>
          <a:p>
            <a:r>
              <a:t>| 加拿大死亡后 | 终期 T1：1/1–10/31 死亡，次年 4/30；11/1–12/31 死亡，死后 6 个月 | 🟡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（S1 预告，须由 CPA／EA 确认）⚠️：1040；FBAR；8938；8621（PFIC）；3520（如适用）。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身份变化：签证、居民状态、婚姻、出生；</a:t>
            </a:r>
          </a:p>
          <a:p>
            <a:r>
              <a:t>2. 资产变化：新增、处置、价值；</a:t>
            </a:r>
          </a:p>
          <a:p>
            <a:r>
              <a:t>3. 文件到期与更新：遗嘱、POA、受益人指定；</a:t>
            </a:r>
          </a:p>
          <a:p>
            <a:r>
              <a:t>4. 本年申报日历与责任人；</a:t>
            </a:r>
          </a:p>
          <a:p>
            <a:r>
              <a:t>5. 需要转介的问题。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家里每位成员的四种身份是否已登记？</a:t>
            </a:r>
          </a:p>
          <a:p>
            <a:r>
              <a:t>2. 每项资产的所在国、持有主体、成本与市值是否已登记？</a:t>
            </a:r>
          </a:p>
          <a:p>
            <a:r>
              <a:t>3. 是否持有美国 situs 资产？是否知道 US$60,000 门槛，以及条约抵免以申报为前提？</a:t>
            </a:r>
          </a:p>
          <a:p>
            <a:r>
              <a:t>4. 孩子距离成为美国税务居民还有几个日历年？</a:t>
            </a:r>
          </a:p>
          <a:p>
            <a:r>
              <a:t>5. 未来 12 个月是否可能发生触发 3520 的跨境赠与？</a:t>
            </a:r>
          </a:p>
          <a:p>
            <a:r>
              <a:t>6. 遗嘱、EPOA、Representation Agreement、受益人指定是否有效，并已分国核对？</a:t>
            </a:r>
          </a:p>
          <a:p>
            <a:r>
              <a:t>7. 年度申报日历是否已指定责任人？</a:t>
            </a:r>
          </a:p>
          <a:p>
            <a:r>
              <a:t>8. 转介清单是否已建立并有联系人？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家里每位成员的四种身份是否已登记？</a:t>
            </a:r>
          </a:p>
          <a:p>
            <a:r>
              <a:t>2. 每项资产的所在国、持有主体、成本与市值是否已登记？</a:t>
            </a:r>
          </a:p>
          <a:p>
            <a:r>
              <a:t>3. 是否持有美国 situs 资产？是否知道 US$60,000 门槛，以及条约抵免以申报为前提？</a:t>
            </a:r>
          </a:p>
          <a:p>
            <a:r>
              <a:t>4. 孩子距离成为美国税务居民还有几个日历年？</a:t>
            </a:r>
          </a:p>
          <a:p>
            <a:r>
              <a:t>5. 未来 12 个月是否可能发生触发 3520 的跨境赠与？</a:t>
            </a:r>
          </a:p>
          <a:p>
            <a:r>
              <a:t>6. 遗嘱、EPOA、Representation Agreement、受益人指定是否有效，并已分国核对？</a:t>
            </a:r>
          </a:p>
          <a:p>
            <a:r>
              <a:t>7. 年度申报日历是否已指定责任人？</a:t>
            </a:r>
          </a:p>
          <a:p>
            <a:r>
              <a:t>8. 转介清单是否已建立并有联系人？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清单任一项答"否"或"不确定"。</a:t>
            </a:r>
          </a:p>
          <a:p>
            <a:r>
              <a:t>FinCEN FBAR 与 Form 8938 官方页面；CRA 与 IRS 当年日历。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家庭财富「操作系统」与年度日历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如何持续管理并转介？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60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60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搭建家庭 Dashboard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生成年度申报日历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建立转介地图与年度家庭会议议程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0–15′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Dashboard 字段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15–35′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年度日历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35–50′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转介地图与执业范围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50–60′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年度家庭会议与结业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如何持续管理并转介？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9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搭建 Dashboard，生成年度申报日历，建立转介地图。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先看四段时间轴，抓住 Dashboard、日历、转介和家庭会议的顺序。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这里是讲授时间轴；具体申报日期另看年度日历。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去十讲，把 Dashboard、年度日历和转介问题放进年度家庭会议。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年度日历：2027 年日期须核对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9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年度申报日历要同时覆盖美国与加拿大事项。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先按日期从上往下看，确认美加两边的申报节点是否撞在一起。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图未画死亡后事项；706-NA 与加拿大终期 T1 另有死亡后期限。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去工具，把日期、事项和责任人放进家庭年度日历。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需要转介的问题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9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清单任一项答「否」或「不确定」即触发转介。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先看结论条；自评清单出现否定或不确定，就进入转介。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本讲必核不只看表格，还要回到官方页面和当年日历。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去清单与转介，带着未确认的问题找持牌专业人士。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Dashboard 字段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Dashboard 字段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人员｜国籍／移民身份｜税务居民状态｜住所｜资产（国家／类型／成本／FMV）｜持有主体｜文件（遗嘱、POA、受益人指定、Apostille）｜申报（美国：1040／8843／3520／FBAR／8938／706-NA／709-NA；加拿大：T1／T1135／T3）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年度日历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年度日历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（2027 年日期按现行规则推算，须届时核对）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年度日历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年度日历（1）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55448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日期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事项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状态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2026-10-15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已延期的 2025 年度美国 1040 与 3520；FBAR 自动延期截止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已核对／须复核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2026-12-31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美国人年度赠与免税额 US$19,000／人（2026）；加拿大年内实现事项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须复核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2027-03-31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 T3（12/31 年终）；首批 2026 年度裸信托申报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2027-04-15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 1040、3520、FBAR；1040-NR（有预扣工资者）附送 8843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已核对／须复核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2027-04-30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 T1 与 T1135（同日）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须复核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2027-06-15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单独寄送 8843（无预扣工资或无需报税）；加拿大自雇者 T1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须复核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年度日历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年度日历（2）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554480"/>
          <a:ext cx="110642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日期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事项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状态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死亡后 9 个月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706-NA（4768 可展期 6 个月）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加拿大死亡后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终期 T1：1/1–10/31 死亡，次年 4/30；11/1–12/31 死亡，死后 6 个月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须复核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成为美国居民之后的年度清单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成为美国居民之后的年度清单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（S1 预告，须由 CPA／EA 确认）⚠️：1040；FBAR；8938；8621（PFIC）；3520（如适用）。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年度家庭会议议程（30 分钟）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年度家庭会议议程（30 分钟）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身份变化：签证、居民状态、婚姻、出生；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资产变化：新增、处置、价值；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文件到期与更新：遗嘱、POA、受益人指定；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本年申报日历与责任人；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需要转介的问题。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结业自评清单（8 项）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结业自评清单（8 项）（1）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家里每位成员的四种身份是否已登记？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每项资产的所在国、持有主体、成本与市值是否已登记？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是否持有美国 situs 资产？是否知道 US$60,000 门槛，以及条约抵免以申报为前提？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孩子距离成为美国税务居民还有几个日历年？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未来 12 个月是否可能发生触发 3520 的跨境赠与？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遗嘱、EPOA、Representation Agreement、受益人指定是否有效，并已分国核对？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结业自评清单（8 项）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结业自评清单（8 项）（2）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年度申报日历是否已指定责任人？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转介清单是否已建立并有联系人？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清单任一项答"否"或"不确定"。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FinCEN FBAR 与 Form 8938 官方页面；CRA 与 IRS 当年日历。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S9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