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S8 · 90 分钟。核心问题：人去世后要跑几个国家？。画出跨国继承流程图；说明 Apostille 一步签发与例外；列出三国文件矩阵；知道失能规划与遗嘱体系的位置。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时间轴：0–15′ 流程总图 · 15–35′ 各国程序 · 35–55′ Apostille · 55–75′ 陈家案例：文件矩阵 · 75–85′ 失能规划与文件体系 · 85–90′ 转介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每张规则页都带核对标记。已核对：可上讲台，讲前确认没有新公告；须复核：讲前必须回官方原文复核；未核对：完成官方核对前不得上讲台。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导读：先看「各国程序」节点，它是统一前置步骤转向不同法域程序的位置。 / 目的国非缔约国仍走领事认证；翻译件顺序以目的机构要求为准。 / 去工具看三国文件矩阵，带资产所在国家与文件清单找律师／CPA。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导读：先看右栏的「一步签发」，再对照左栏原先设想的多级认证路径。 / 翻译件的公证与认证顺序以目的机构要求为准。 / 去规则速查，带目的国与文件类型找指定主管机关核对。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导读：先看前三项转介触发点，再逐项核对 Apostille、缔约国与继承程序。 / HCCH 缔约国状态与中国公证、涉外继承要求是不同的核对项。 / 去清单与转介，带目的国、文件与遗嘱安排找律师或主管机关核对。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死亡证明 → 遗嘱 → 遗产代理人 → 各国程序（BC 遗嘱认证；他省重封；美国各州辅助遗嘱认证⚠️；中国继承公证⚠️）→ 文件认证 → 银行／券商 → 706-NA 与转移证书。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✅：加拿大（2024-01-11）、中国（2023-11-07）、美国均为缔约国；BC 主管机关为 Ministry of Attorney General；目的国非缔约国仍走领事认证；公证件属"公文书"范畴，仍以主管机关要求为准；翻译件的公证与认证顺序以目的机构要求为准。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⚠️：各国是否分设遗嘱；BC 的 Enduring Power of Attorney 与 Representation Agreement；受益人指定；遗嘱变更之诉（WESA）对遗嘱安排的影响。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父亲在 BC 去世，母亲在中国，子女在美国，资产分布于三国。</a:t>
            </a:r>
          </a:p>
          <a:p>
            <a:r>
              <a:t>| 国家 | 需要做什么 | 关键文件 | 谁签／谁认证 |</a:t>
            </a:r>
          </a:p>
          <a:p>
            <a:r>
              <a:t>|---|---|---|---|</a:t>
            </a:r>
          </a:p>
          <a:p>
            <a:r>
              <a:t>| 加拿大（BC） | 遗嘱认证；终期 T1 与视同处置；分配 | 死亡证明、遗嘱、遗产代理人任命、遗嘱认证申请材料、终期 T1；清税证明⚠️ | 遗产代理人；BC 律师；BC 法院 |</a:t>
            </a:r>
          </a:p>
          <a:p>
            <a:r>
              <a:t>| 美国 | 706-NA 与条约抵免；转移证书；券商／银行过户 | 706-NA（含 4768 展期）、全球遗产披露、转移证书、遗嘱认证副本、机构要求的其他文件⚠️ | 美国税务律师／CPA；遗产代理人 |</a:t>
            </a:r>
          </a:p>
          <a:p>
            <a:r>
              <a:t>| 中国 | 继承公证；房产过户 | 死亡证明、遗嘱或亲属关系证明、公证书、译文⚠️ | 中国公证处／律师；Apostille（BC 主管机关） |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父亲在 BC 去世，母亲在中国，子女在美国，资产分布于三国。</a:t>
            </a:r>
          </a:p>
          <a:p>
            <a:r>
              <a:t>| 国家 | 需要做什么 | 关键文件 | 谁签／谁认证 |</a:t>
            </a:r>
          </a:p>
          <a:p>
            <a:r>
              <a:t>|---|---|---|---|</a:t>
            </a:r>
          </a:p>
          <a:p>
            <a:r>
              <a:t>| 加拿大（BC） | 遗嘱认证；终期 T1 与视同处置；分配 | 死亡证明、遗嘱、遗产代理人任命、遗嘱认证申请材料、终期 T1；清税证明⚠️ | 遗产代理人；BC 律师；BC 法院 |</a:t>
            </a:r>
          </a:p>
          <a:p>
            <a:r>
              <a:t>| 美国 | 706-NA 与条约抵免；转移证书；券商／银行过户 | 706-NA（含 4768 展期）、全球遗产披露、转移证书、遗嘱认证副本、机构要求的其他文件⚠️ | 美国税务律师／CPA；遗产代理人 |</a:t>
            </a:r>
          </a:p>
          <a:p>
            <a:r>
              <a:t>| 中国 | 继承公证；房产过户 | 死亡证明、遗嘱或亲属关系证明、公证书、译文⚠️ | 中国公证处／律师；Apostille（BC 主管机关） |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| 常见说法 | 条件化表述 |</a:t>
            </a:r>
          </a:p>
          <a:p>
            <a:r>
              <a:t>|---|---|</a:t>
            </a:r>
          </a:p>
          <a:p>
            <a:r>
              <a:t>| 海牙认证要先公证，再到省最高法院认证，最后海牙认证 | 加拿大自 2024-01-11 起适用 Apostille 公约，由指定主管机关一步签发；目的国非缔约国仍走领事认证 |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为陈家父亲去世情景，列出每个国家的文件清单、责任人与顺序。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任何跨国继承启动；遗嘱设立或更新；需在中国办理继承或房产过户。</a:t>
            </a:r>
          </a:p>
          <a:p>
            <a:r>
              <a:t>Global Affairs Canada 与 BC Ministry of Attorney General 的 Apostille 页面；HCCH 缔约国状态；中国公证与涉外继承要求；BC 遗嘱认证程序。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谁的身份？什么资产在哪国？需要什么文件或申报？任一项答不上来，就是转介信号。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731520"/>
            <a:ext cx="274320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4400" b="1">
                <a:solidFill>
                  <a:srgbClr val="8FD3DC"/>
                </a:solidFill>
                <a:latin typeface="Microsoft YaHei"/>
              </a:rPr>
              <a:t>S8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54480"/>
            <a:ext cx="100584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C9D6E2"/>
                </a:solidFill>
                <a:latin typeface="Microsoft YaHei"/>
              </a:rPr>
              <a:t>《美加跨境家庭财富保护与传承》讲座系列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286000"/>
            <a:ext cx="10515600" cy="1463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Microsoft YaHei"/>
              </a:rPr>
              <a:t>跨国继承与海牙认证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023360"/>
            <a:ext cx="1828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8FD3DC"/>
                </a:solidFill>
                <a:latin typeface="Microsoft YaHei"/>
              </a:rPr>
              <a:t>核心问题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38912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400" b="0">
                <a:solidFill>
                  <a:srgbClr val="FFFFFF"/>
                </a:solidFill>
                <a:latin typeface="Microsoft YaHei"/>
              </a:rPr>
              <a:t>人去世后要跑几个国家？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669280"/>
            <a:ext cx="105156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C9D6E2"/>
                </a:solidFill>
                <a:latin typeface="Microsoft YaHei"/>
              </a:rPr>
              <a:t>90 分钟  ·  规则核对基准日 2026-09-19  ·  微出国 · 跨境家庭财富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S8 · 导览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本讲目标与 90 分钟时间轴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63040"/>
            <a:ext cx="53035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1">
                <a:solidFill>
                  <a:srgbClr val="1B7F8C"/>
                </a:solidFill>
                <a:latin typeface="Microsoft YaHei"/>
              </a:rPr>
              <a:t>学习目标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874519"/>
            <a:ext cx="5303520" cy="749808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85800" y="2011680"/>
            <a:ext cx="457200" cy="457200"/>
          </a:xfrm>
          <a:prstGeom prst="ellipse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011680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80160" y="1938528"/>
            <a:ext cx="44805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画出跨国继承流程图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743200"/>
            <a:ext cx="5303520" cy="749808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85800" y="2880360"/>
            <a:ext cx="457200" cy="457200"/>
          </a:xfrm>
          <a:prstGeom prst="ellipse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2880360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80160" y="2807208"/>
            <a:ext cx="44805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说明 Apostille 一步签发与例外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611879"/>
            <a:ext cx="5303520" cy="749808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85800" y="3749039"/>
            <a:ext cx="457200" cy="457200"/>
          </a:xfrm>
          <a:prstGeom prst="ellipse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85800" y="3749039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80160" y="3675887"/>
            <a:ext cx="44805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列出三国文件矩阵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80559"/>
            <a:ext cx="5303520" cy="749808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85800" y="4617720"/>
            <a:ext cx="457200" cy="457200"/>
          </a:xfrm>
          <a:prstGeom prst="ellipse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5800" y="4617720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80160" y="4544568"/>
            <a:ext cx="44805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知道失能规划与遗嘱体系的位置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1463040"/>
            <a:ext cx="53035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1">
                <a:solidFill>
                  <a:srgbClr val="1B7F8C"/>
                </a:solidFill>
                <a:latin typeface="Microsoft YaHei"/>
              </a:rPr>
              <a:t>时间轴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09360" y="1874519"/>
            <a:ext cx="82296" cy="502920"/>
          </a:xfrm>
          <a:prstGeom prst="rect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92240" y="1874519"/>
            <a:ext cx="137160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>
                <a:solidFill>
                  <a:srgbClr val="1B7F8C"/>
                </a:solidFill>
                <a:latin typeface="Microsoft YaHei"/>
              </a:rPr>
              <a:t>0–15′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1874519"/>
            <a:ext cx="3749039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流程总图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309360" y="2496312"/>
            <a:ext cx="82296" cy="502920"/>
          </a:xfrm>
          <a:prstGeom prst="rect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92240" y="2496312"/>
            <a:ext cx="137160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>
                <a:solidFill>
                  <a:srgbClr val="1B7F8C"/>
                </a:solidFill>
                <a:latin typeface="Microsoft YaHei"/>
              </a:rPr>
              <a:t>15–35′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63840" y="2496312"/>
            <a:ext cx="3749039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各国程序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309360" y="3118104"/>
            <a:ext cx="82296" cy="502920"/>
          </a:xfrm>
          <a:prstGeom prst="rect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92240" y="3118104"/>
            <a:ext cx="137160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>
                <a:solidFill>
                  <a:srgbClr val="1B7F8C"/>
                </a:solidFill>
                <a:latin typeface="Microsoft YaHei"/>
              </a:rPr>
              <a:t>35–55′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63840" y="3118104"/>
            <a:ext cx="3749039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Apostille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309360" y="3739896"/>
            <a:ext cx="82296" cy="502920"/>
          </a:xfrm>
          <a:prstGeom prst="rect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92240" y="3739896"/>
            <a:ext cx="137160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>
                <a:solidFill>
                  <a:srgbClr val="1B7F8C"/>
                </a:solidFill>
                <a:latin typeface="Microsoft YaHei"/>
              </a:rPr>
              <a:t>55–75′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863840" y="3739896"/>
            <a:ext cx="3749039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陈家案例：文件矩阵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309360" y="4361688"/>
            <a:ext cx="82296" cy="502920"/>
          </a:xfrm>
          <a:prstGeom prst="rect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492240" y="4361688"/>
            <a:ext cx="137160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>
                <a:solidFill>
                  <a:srgbClr val="1B7F8C"/>
                </a:solidFill>
                <a:latin typeface="Microsoft YaHei"/>
              </a:rPr>
              <a:t>75–85′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863840" y="4361688"/>
            <a:ext cx="3749039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失能规划与文件体系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309360" y="4983480"/>
            <a:ext cx="82296" cy="502920"/>
          </a:xfrm>
          <a:prstGeom prst="rect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92240" y="4983480"/>
            <a:ext cx="137160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>
                <a:solidFill>
                  <a:srgbClr val="1B7F8C"/>
                </a:solidFill>
                <a:latin typeface="Microsoft YaHei"/>
              </a:rPr>
              <a:t>85–90′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863840" y="4983480"/>
            <a:ext cx="3749039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转介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S8 · 阅读指南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怎么读这套课件：三级规则核对标记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645920"/>
            <a:ext cx="3566160" cy="32918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22959" y="192024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2E7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已核对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468880"/>
            <a:ext cx="301752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1F2D3D"/>
                </a:solidFill>
                <a:latin typeface="Microsoft YaHei"/>
              </a:rPr>
              <a:t>已对照官方页面、法条或政府公报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3749039"/>
            <a:ext cx="301752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5B6570"/>
                </a:solidFill>
                <a:latin typeface="Microsoft YaHei"/>
              </a:rPr>
              <a:t>可上讲台；讲前只需确认没有新公告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645920"/>
            <a:ext cx="3566160" cy="32918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617720" y="192024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886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须复核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7720" y="2468880"/>
            <a:ext cx="301752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1F2D3D"/>
                </a:solidFill>
                <a:latin typeface="Microsoft YaHei"/>
              </a:rPr>
              <a:t>仅见二手资料，或为自行推算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720" y="3749039"/>
            <a:ext cx="301752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5B6570"/>
                </a:solidFill>
                <a:latin typeface="Microsoft YaHei"/>
              </a:rPr>
              <a:t>讲前必须回官方原文复核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38160" y="1645920"/>
            <a:ext cx="3566160" cy="32918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412480" y="192024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03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未核对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80" y="2468880"/>
            <a:ext cx="301752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1F2D3D"/>
                </a:solidFill>
                <a:latin typeface="Microsoft YaHei"/>
              </a:rPr>
              <a:t>尚未完成官方核对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80" y="3749039"/>
            <a:ext cx="301752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5B6570"/>
                </a:solidFill>
                <a:latin typeface="Microsoft YaHei"/>
              </a:rPr>
              <a:t>完成官方核对前，不得上讲台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S8 · 知识卡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人去世后要跑几个国家？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4</a:t>
            </a:r>
          </a:p>
        </p:txBody>
      </p:sp>
      <p:pic>
        <p:nvPicPr>
          <p:cNvPr id="6" name="Picture 5" descr="s8-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71600"/>
            <a:ext cx="3703320" cy="49377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09160" y="1463040"/>
            <a:ext cx="6903719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1">
                <a:solidFill>
                  <a:srgbClr val="13233A"/>
                </a:solidFill>
                <a:latin typeface="Microsoft YaHei"/>
              </a:rPr>
              <a:t>遗产代理人之后进入各国程序，再到文件认证与银行／券商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09160" y="246888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先看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09160" y="278892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先看「各国程序」节点，它是统一前置步骤转向不同法域程序的位置。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9160" y="370332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容易忽略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9160" y="402336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目的国非缔约国仍走领事认证；翻译件顺序以目的机构要求为准。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60" y="493776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下一步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60" y="525780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去工具看三国文件矩阵，带资产所在国家与文件清单找律师／CPA。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S8 · 知识卡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Apostille 一步签发与例外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5</a:t>
            </a:r>
          </a:p>
        </p:txBody>
      </p:sp>
      <p:pic>
        <p:nvPicPr>
          <p:cNvPr id="6" name="Picture 5" descr="s8-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71600"/>
            <a:ext cx="3703320" cy="49377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09160" y="1463040"/>
            <a:ext cx="6903719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1">
                <a:solidFill>
                  <a:srgbClr val="13233A"/>
                </a:solidFill>
                <a:latin typeface="Microsoft YaHei"/>
              </a:rPr>
              <a:t>指定主管机关一步签发；非缔约国仍走领事认证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09160" y="246888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先看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09160" y="278892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先看右栏的「一步签发」，再对照左栏原先设想的多级认证路径。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9160" y="370332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容易忽略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9160" y="402336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翻译件的公证与认证顺序以目的机构要求为准。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60" y="493776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下一步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60" y="525780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去规则速查，带目的国与文件类型找指定主管机关核对。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S8 · 知识卡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跨国继承启动，本讲必核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6</a:t>
            </a:r>
          </a:p>
        </p:txBody>
      </p:sp>
      <p:pic>
        <p:nvPicPr>
          <p:cNvPr id="6" name="Picture 5" descr="s8-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71600"/>
            <a:ext cx="3703320" cy="49377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09160" y="1463040"/>
            <a:ext cx="6903719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1">
                <a:solidFill>
                  <a:srgbClr val="13233A"/>
                </a:solidFill>
                <a:latin typeface="Microsoft YaHei"/>
              </a:rPr>
              <a:t>跨国继承启动、遗嘱更新、中国继承过户都触发转介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09160" y="246888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先看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09160" y="278892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先看前三项转介触发点，再逐项核对 Apostille、缔约国与继承程序。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9160" y="370332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容易忽略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9160" y="402336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HCCH 缔约国状态与中国公证、涉外继承要求是不同的核对项。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60" y="493776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下一步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60" y="525780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去清单与转介，带目的国、文件与遗嘱安排找律师或主管机关核对。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S8 · 流程图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流程图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72591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03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未核对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1737360"/>
            <a:ext cx="10515600" cy="3840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Microsoft YaHei"/>
              </a:rPr>
              <a:t>死亡证明 → 遗嘱 → 遗产代理人 → 各国程序（BC 遗嘱认证；他省重封；美国各州辅助遗嘱认证⚠️；中国继承公证⚠️）→ 文件认证 → 银行／券商 → 706-NA 与转移证书。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S8 · Apostille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Apostille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72591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2E7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已核对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1737360"/>
            <a:ext cx="10515600" cy="3840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Microsoft YaHei"/>
              </a:rPr>
              <a:t>✅：加拿大（2024-01-11）、中国（2023-11-07）、美国均为缔约国；BC 主管机关为 Ministry of Attorney General；目的国非缔约国仍走领事认证；公证件属"公文书"范畴，仍以主管机关要求为准；翻译件的公证与认证顺序以目的机构要求为准。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S8 · 文件体系与失能规划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文件体系与失能规划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72591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03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未核对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1737360"/>
            <a:ext cx="10515600" cy="3840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Microsoft YaHei"/>
              </a:rPr>
              <a:t>⚠️：各国是否分设遗嘱；BC 的 Enduring Power of Attorney 与 Representation Agreement；受益人指定；遗嘱变更之诉（WESA）对遗嘱安排的影响。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S8 · 案例（陈家）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案例（陈家）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72591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03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未核对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1737360"/>
            <a:ext cx="10515600" cy="3840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Microsoft YaHei"/>
              </a:rPr>
              <a:t>父亲在 BC 去世，母亲在中国，子女在美国，资产分布于三国。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S8 · 案例（陈家）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案例（陈家）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72591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03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未核对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11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554480"/>
          <a:ext cx="1106424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6060"/>
                <a:gridCol w="2766060"/>
                <a:gridCol w="2766060"/>
                <a:gridCol w="2766060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Microsoft YaHei"/>
                        </a:rPr>
                        <a:t>国家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Microsoft YaHei"/>
                        </a:rPr>
                        <a:t>需要做什么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Microsoft YaHei"/>
                        </a:rPr>
                        <a:t>关键文件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Microsoft YaHei"/>
                        </a:rPr>
                        <a:t>谁签／谁认证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加拿大（BC）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遗嘱认证；终期 T1 与视同处置；分配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死亡证明、遗嘱、遗产代理人任命、遗嘱认证申请材料、终期 T1；清税证明未核对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遗产代理人；BC 律师；BC 法院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美国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706-NA 与条约抵免；转移证书；券商／银行过户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706-NA（含 4768 展期）、全球遗产披露、转移证书、遗嘱认证副本、机构要求的其他文件未核对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美国税务律师／CPA；遗产代理人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中国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继承公证；房产过户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死亡证明、遗嘱或亲属关系证明、公证书、译文未核对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中国公证处／律师；Apostille（BC 主管机关）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S8 · 常见说法与条件化表述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常见说法与条件化表述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12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2120"/>
                <a:gridCol w="5532120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Microsoft YaHei"/>
                        </a:rPr>
                        <a:t>常见说法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Microsoft YaHei"/>
                        </a:rPr>
                        <a:t>条件化表述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海牙认证要先公证，再到省最高法院认证，最后海牙认证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加拿大自 2024-01-11 起适用 Apostille 公约，由指定主管机关一步签发；目的国非缔约国仍走领事认证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S8 · 练习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练习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737360"/>
            <a:ext cx="10515600" cy="3840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Microsoft YaHei"/>
              </a:rPr>
              <a:t>为陈家父亲去世情景，列出每个国家的文件清单、责任人与顺序。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S8 · 转介与必核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转介触发点 · 本讲必核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5394960" cy="448056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691640"/>
            <a:ext cx="48463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1">
                <a:solidFill>
                  <a:srgbClr val="1B7F8C"/>
                </a:solidFill>
                <a:latin typeface="Microsoft YaHei"/>
              </a:rPr>
              <a:t>转介触发点（任一命中即转介持牌专业人士）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148840"/>
            <a:ext cx="4846320" cy="3749039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任何跨国继承启动；遗嘱设立或更新；需在中国办理继承或房产过户。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554480"/>
            <a:ext cx="5394960" cy="448056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92240" y="1691640"/>
            <a:ext cx="48463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1">
                <a:solidFill>
                  <a:srgbClr val="1B7F8C"/>
                </a:solidFill>
                <a:latin typeface="Microsoft YaHei"/>
              </a:rPr>
              <a:t>本讲必核（讲前回官方原文）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2148840"/>
            <a:ext cx="4846320" cy="3749039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Global Affairs Canada 与 BC Ministry of Attorney General 的 Apostille 页面；HCCH 缔约国状态；中国公证与涉外继承要求；BC 遗嘱认证程序。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S8 · 收尾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每讲统一收尾：三问清单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828800"/>
            <a:ext cx="3566160" cy="2743200"/>
          </a:xfrm>
          <a:prstGeom prst="roundRect">
            <a:avLst>
              <a:gd name="adj" fmla="val 8000"/>
            </a:avLst>
          </a:prstGeom>
          <a:solidFill>
            <a:srgbClr val="13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59" y="2103120"/>
            <a:ext cx="30175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8FD3DC"/>
                </a:solidFill>
                <a:latin typeface="Microsoft YaHei"/>
              </a:rPr>
              <a:t>Who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743200"/>
            <a:ext cx="3017520" cy="1371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icrosoft YaHei"/>
              </a:rPr>
              <a:t>谁的身份？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828800"/>
            <a:ext cx="3566160" cy="2743200"/>
          </a:xfrm>
          <a:prstGeom prst="roundRect">
            <a:avLst>
              <a:gd name="adj" fmla="val 8000"/>
            </a:avLst>
          </a:prstGeom>
          <a:solidFill>
            <a:srgbClr val="13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17720" y="2103120"/>
            <a:ext cx="30175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8FD3DC"/>
                </a:solidFill>
                <a:latin typeface="Microsoft YaHei"/>
              </a:rPr>
              <a:t>Where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7720" y="2743200"/>
            <a:ext cx="3017520" cy="1371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icrosoft YaHei"/>
              </a:rPr>
              <a:t>什么资产在哪国？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828800"/>
            <a:ext cx="3566160" cy="2743200"/>
          </a:xfrm>
          <a:prstGeom prst="roundRect">
            <a:avLst>
              <a:gd name="adj" fmla="val 8000"/>
            </a:avLst>
          </a:prstGeom>
          <a:solidFill>
            <a:srgbClr val="13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0" y="2103120"/>
            <a:ext cx="30175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8FD3DC"/>
                </a:solidFill>
                <a:latin typeface="Microsoft YaHei"/>
              </a:rPr>
              <a:t>What to file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80" y="2743200"/>
            <a:ext cx="3017520" cy="1371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icrosoft YaHei"/>
              </a:rPr>
              <a:t>需要什么文件或申报？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4937760"/>
            <a:ext cx="110642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600" b="0">
                <a:solidFill>
                  <a:srgbClr val="1F2D3D"/>
                </a:solidFill>
                <a:latin typeface="Microsoft YaHei"/>
              </a:rPr>
              <a:t>任一项答不上来，就是转介信号。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