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S7 · 75 分钟。核心问题：传给孩子的钱如何降低被分割的风险？。区分家庭财产与排除财产；说明"增值仍分割"；列出资产文件化与账户不混同的做法；理解各工具的形式要求与跨辖区执行力都有限。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时间轴：0–10′ 风险地图 · 10–35′ BC 家庭财产规则 · 35–50′ 美国各州差异 · 50–65′ 工具与代价 · 65–75′ 练习与转介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每张规则页都带核对标记。已核对：可上讲台，讲前确认没有新公告；须复核：讲前必须回官方原文复核；未核对：完成官方核对前不得上讲台。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导读：先对比两条分支，重点看账户是否独立、资金来源是否留有文件。 / 排除财产在关系存续期间的增值仍为家庭财产；美国各州规则不同。 / 去工具看资产文件化清单，带孩子所在州与账户安排找律师。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导读：先看第一行右栏，排除财产本身与关系存续期间的增值要分开读。 / 自由裁量信托的增值处理有专门规则（BC s.84(2.1)）。 / 去规则速查，带孩子所在州、拟用信托或婚前协议找律师逐案核对。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导读：先看孩子所在州，它既可能触发转介，也决定要复核哪套家事法。 / 2023-10-03 后案件对「转入联名／配偶名下」作了修订，须复核。 / 去清单与转介，带订婚或结婚时间、所在州和拟用工具找律师。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*BC*</a:t>
            </a:r>
          </a:p>
          <a:p>
            <a:r>
              <a:t>- 家庭财产 s.84；排除财产 s.85（关系前财产、继承、第三方赠与等）；排除财产在关系存续期间的增值仍为家庭财产（s.84(2)(g)）；主张排除者负举证责任。</a:t>
            </a:r>
          </a:p>
          <a:p>
            <a:r>
              <a:t>- 2023-10-03 后案件对"转入联名／配偶名下"作了修订🟡。</a:t>
            </a:r>
          </a:p>
          <a:p>
            <a:r>
              <a:t>- 可自由裁量信托的增值处理 s.84(2.1)✅。</a:t>
            </a:r>
          </a:p>
          <a:p>
            <a:r>
              <a:t>- 婚姻协议的效力与法院干预空间（s.93）⚠️。</a:t>
            </a:r>
          </a:p>
          <a:p>
            <a:r>
              <a:t>*美国*</a:t>
            </a:r>
          </a:p>
          <a:p>
            <a:r>
              <a:t>- 各州差异（共同财产州与衡平分割州）⚠️，须按孩子所在州复核；赠与与继承通常属个人财产，但混同或转为共有的做法可能改变性质⚠️。</a:t>
            </a:r>
          </a:p>
          <a:p>
            <a:r>
              <a:t>*工具*</a:t>
            </a:r>
          </a:p>
          <a:p>
            <a:r>
              <a:t>- 赠与与继承文件化（赠与函、资金来源）；账户不混同；婚前／婚后协议；自由裁量信托 + 独立受托人。</a:t>
            </a:r>
          </a:p>
          <a:p>
            <a:r>
              <a:t>- 各工具的形式要求与跨辖区执行力，须律师逐案核对。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*BC*</a:t>
            </a:r>
          </a:p>
          <a:p>
            <a:r>
              <a:t>- 家庭财产 s.84；排除财产 s.85（关系前财产、继承、第三方赠与等）；排除财产在关系存续期间的增值仍为家庭财产（s.84(2)(g)）；主张排除者负举证责任。</a:t>
            </a:r>
          </a:p>
          <a:p>
            <a:r>
              <a:t>- 2023-10-03 后案件对"转入联名／配偶名下"作了修订🟡。</a:t>
            </a:r>
          </a:p>
          <a:p>
            <a:r>
              <a:t>- 可自由裁量信托的增值处理 s.84(2.1)✅。</a:t>
            </a:r>
          </a:p>
          <a:p>
            <a:r>
              <a:t>- 婚姻协议的效力与法院干预空间（s.93）⚠️。</a:t>
            </a:r>
          </a:p>
          <a:p>
            <a:r>
              <a:t>*美国*</a:t>
            </a:r>
          </a:p>
          <a:p>
            <a:r>
              <a:t>- 各州差异（共同财产州与衡平分割州）⚠️，须按孩子所在州复核；赠与与继承通常属个人财产，但混同或转为共有的做法可能改变性质⚠️。</a:t>
            </a:r>
          </a:p>
          <a:p>
            <a:r>
              <a:t>*工具*</a:t>
            </a:r>
          </a:p>
          <a:p>
            <a:r>
              <a:t>- 赠与与继承文件化（赠与函、资金来源）；账户不混同；婚前／婚后协议；自由裁量信托 + 独立受托人。</a:t>
            </a:r>
          </a:p>
          <a:p>
            <a:r>
              <a:t>- 各工具的形式要求与跨辖区执行力，须律师逐案核对。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*BC*</a:t>
            </a:r>
          </a:p>
          <a:p>
            <a:r>
              <a:t>- 家庭财产 s.84；排除财产 s.85（关系前财产、继承、第三方赠与等）；排除财产在关系存续期间的增值仍为家庭财产（s.84(2)(g)）；主张排除者负举证责任。</a:t>
            </a:r>
          </a:p>
          <a:p>
            <a:r>
              <a:t>- 2023-10-03 后案件对"转入联名／配偶名下"作了修订🟡。</a:t>
            </a:r>
          </a:p>
          <a:p>
            <a:r>
              <a:t>- 可自由裁量信托的增值处理 s.84(2.1)✅。</a:t>
            </a:r>
          </a:p>
          <a:p>
            <a:r>
              <a:t>- 婚姻协议的效力与法院干预空间（s.93）⚠️。</a:t>
            </a:r>
          </a:p>
          <a:p>
            <a:r>
              <a:t>*美国*</a:t>
            </a:r>
          </a:p>
          <a:p>
            <a:r>
              <a:t>- 各州差异（共同财产州与衡平分割州）⚠️，须按孩子所在州复核；赠与与继承通常属个人财产，但混同或转为共有的做法可能改变性质⚠️。</a:t>
            </a:r>
          </a:p>
          <a:p>
            <a:r>
              <a:t>*工具*</a:t>
            </a:r>
          </a:p>
          <a:p>
            <a:r>
              <a:t>- 赠与与继承文件化（赠与函、资金来源）；账户不混同；婚前／婚后协议；自由裁量信托 + 独立受托人。</a:t>
            </a:r>
          </a:p>
          <a:p>
            <a:r>
              <a:t>- 各工具的形式要求与跨辖区执行力，须律师逐案核对。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*BC*</a:t>
            </a:r>
          </a:p>
          <a:p>
            <a:r>
              <a:t>- 家庭财产 s.84；排除财产 s.85（关系前财产、继承、第三方赠与等）；排除财产在关系存续期间的增值仍为家庭财产（s.84(2)(g)）；主张排除者负举证责任。</a:t>
            </a:r>
          </a:p>
          <a:p>
            <a:r>
              <a:t>- 2023-10-03 后案件对"转入联名／配偶名下"作了修订🟡。</a:t>
            </a:r>
          </a:p>
          <a:p>
            <a:r>
              <a:t>- 可自由裁量信托的增值处理 s.84(2.1)✅。</a:t>
            </a:r>
          </a:p>
          <a:p>
            <a:r>
              <a:t>- 婚姻协议的效力与法院干预空间（s.93）⚠️。</a:t>
            </a:r>
          </a:p>
          <a:p>
            <a:r>
              <a:t>*美国*</a:t>
            </a:r>
          </a:p>
          <a:p>
            <a:r>
              <a:t>- 各州差异（共同财产州与衡平分割州）⚠️，须按孩子所在州复核；赠与与继承通常属个人财产，但混同或转为共有的做法可能改变性质⚠️。</a:t>
            </a:r>
          </a:p>
          <a:p>
            <a:r>
              <a:t>*工具*</a:t>
            </a:r>
          </a:p>
          <a:p>
            <a:r>
              <a:t>- 赠与与继承文件化（赠与函、资金来源）；账户不混同；婚前／婚后协议；自由裁量信托 + 独立受托人。</a:t>
            </a:r>
          </a:p>
          <a:p>
            <a:r>
              <a:t>- 各工具的形式要求与跨辖区执行力，须律师逐案核对。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*BC*</a:t>
            </a:r>
          </a:p>
          <a:p>
            <a:r>
              <a:t>- 家庭财产 s.84；排除财产 s.85（关系前财产、继承、第三方赠与等）；排除财产在关系存续期间的增值仍为家庭财产（s.84(2)(g)）；主张排除者负举证责任。</a:t>
            </a:r>
          </a:p>
          <a:p>
            <a:r>
              <a:t>- 2023-10-03 后案件对"转入联名／配偶名下"作了修订🟡。</a:t>
            </a:r>
          </a:p>
          <a:p>
            <a:r>
              <a:t>- 可自由裁量信托的增值处理 s.84(2.1)✅。</a:t>
            </a:r>
          </a:p>
          <a:p>
            <a:r>
              <a:t>- 婚姻协议的效力与法院干预空间（s.93）⚠️。</a:t>
            </a:r>
          </a:p>
          <a:p>
            <a:r>
              <a:t>*美国*</a:t>
            </a:r>
          </a:p>
          <a:p>
            <a:r>
              <a:t>- 各州差异（共同财产州与衡平分割州）⚠️，须按孩子所在州复核；赠与与继承通常属个人财产，但混同或转为共有的做法可能改变性质⚠️。</a:t>
            </a:r>
          </a:p>
          <a:p>
            <a:r>
              <a:t>*工具*</a:t>
            </a:r>
          </a:p>
          <a:p>
            <a:r>
              <a:t>- 赠与与继承文件化（赠与函、资金来源）；账户不混同；婚前／婚后协议；自由裁量信托 + 独立受托人。</a:t>
            </a:r>
          </a:p>
          <a:p>
            <a:r>
              <a:t>- 各工具的形式要求与跨辖区执行力，须律师逐案核对。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*BC*</a:t>
            </a:r>
          </a:p>
          <a:p>
            <a:r>
              <a:t>- 家庭财产 s.84；排除财产 s.85（关系前财产、继承、第三方赠与等）；排除财产在关系存续期间的增值仍为家庭财产（s.84(2)(g)）；主张排除者负举证责任。</a:t>
            </a:r>
          </a:p>
          <a:p>
            <a:r>
              <a:t>- 2023-10-03 后案件对"转入联名／配偶名下"作了修订🟡。</a:t>
            </a:r>
          </a:p>
          <a:p>
            <a:r>
              <a:t>- 可自由裁量信托的增值处理 s.84(2.1)✅。</a:t>
            </a:r>
          </a:p>
          <a:p>
            <a:r>
              <a:t>- 婚姻协议的效力与法院干预空间（s.93）⚠️。</a:t>
            </a:r>
          </a:p>
          <a:p>
            <a:r>
              <a:t>*美国*</a:t>
            </a:r>
          </a:p>
          <a:p>
            <a:r>
              <a:t>- 各州差异（共同财产州与衡平分割州）⚠️，须按孩子所在州复核；赠与与继承通常属个人财产，但混同或转为共有的做法可能改变性质⚠️。</a:t>
            </a:r>
          </a:p>
          <a:p>
            <a:r>
              <a:t>*工具*</a:t>
            </a:r>
          </a:p>
          <a:p>
            <a:r>
              <a:t>- 赠与与继承文件化（赠与函、资金来源）；账户不混同；婚前／婚后协议；自由裁量信托 + 独立受托人。</a:t>
            </a:r>
          </a:p>
          <a:p>
            <a:r>
              <a:t>- 各工具的形式要求与跨辖区执行力，须律师逐案核对。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不宣传"防止配偶分财产"，改称"降低混同与被分割风险的设计"；不涉及欺诈性转让。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（陈家，示意）：儿子 2031 年结婚，父母赠与 US$100,000 作购房首付。</a:t>
            </a:r>
          </a:p>
          <a:p>
            <a:r>
              <a:t>(a) 赠与函 + 独立账户 + 资金来源文件 → 便于日后主张排除；</a:t>
            </a:r>
          </a:p>
          <a:p>
            <a:r>
              <a:t>(b) 直接转入夫妻联名账户并用于共同房产 → 属于混同，排除主张困难。</a:t>
            </a:r>
          </a:p>
          <a:p>
            <a:r>
              <a:t>具体结果取决于法域与事实，须律师判断。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（陈家，示意）：儿子 2031 年结婚，父母赠与 US$100,000 作购房首付。</a:t>
            </a:r>
          </a:p>
          <a:p>
            <a:r>
              <a:t>(a) 赠与函 + 独立账户 + 资金来源文件 → 便于日后主张排除；</a:t>
            </a:r>
          </a:p>
          <a:p>
            <a:r>
              <a:t>(b) 直接转入夫妻联名账户并用于共同房产 → 属于混同，排除主张困难。</a:t>
            </a:r>
          </a:p>
          <a:p>
            <a:r>
              <a:t>具体结果取决于法域与事实，须律师判断。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（陈家，示意）：儿子 2031 年结婚，父母赠与 US$100,000 作购房首付。</a:t>
            </a:r>
          </a:p>
          <a:p>
            <a:r>
              <a:t>(a) 赠与函 + 独立账户 + 资金来源文件 → 便于日后主张排除；</a:t>
            </a:r>
          </a:p>
          <a:p>
            <a:r>
              <a:t>(b) 直接转入夫妻联名账户并用于共同房产 → 属于混同，排除主张困难。</a:t>
            </a:r>
          </a:p>
          <a:p>
            <a:r>
              <a:t>具体结果取决于法域与事实，须律师判断。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（陈家，示意）：儿子 2031 年结婚，父母赠与 US$100,000 作购房首付。</a:t>
            </a:r>
          </a:p>
          <a:p>
            <a:r>
              <a:t>(a) 赠与函 + 独立账户 + 资金来源文件 → 便于日后主张排除；</a:t>
            </a:r>
          </a:p>
          <a:p>
            <a:r>
              <a:t>(b) 直接转入夫妻联名账户并用于共同房产 → 属于混同，排除主张困难。</a:t>
            </a:r>
          </a:p>
          <a:p>
            <a:r>
              <a:t>具体结果取决于法域与事实，须律师判断。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| 常见说法 | 条件化表述 |</a:t>
            </a:r>
          </a:p>
          <a:p>
            <a:r>
              <a:t>|---|---|</a:t>
            </a:r>
          </a:p>
          <a:p>
            <a:r>
              <a:t>| 继承或赠与的钱永远不会被分割 | 排除财产本身不分割，但关系存续期间的增值仍为家庭财产（BC）；混同或转入联名可能改变结果；美国各州规则不同 |</a:t>
            </a:r>
          </a:p>
          <a:p>
            <a:r>
              <a:t>| 信托一定能防离婚分割 | 自由裁量信托的增值处理有专门规则（BC s.84(2.1)），效果取决于设计、受托人独立性与法域 |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为陈家儿子的 US$100,000 赠与设计文件与账户安排。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子女订婚或结婚前后；拟通过信托或婚前协议安排；孩子所在州为共同财产州。</a:t>
            </a:r>
          </a:p>
          <a:p>
            <a:r>
              <a:t>BC《家庭法》s.84、s.85、s.93 最新条文与 2023 修订；孩子所在州的家事法。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谁的身份？什么资产在哪国？需要什么文件或申报？任一项答不上来，就是转介信号。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1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3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731520"/>
            <a:ext cx="274320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4400" b="1">
                <a:solidFill>
                  <a:srgbClr val="8FD3DC"/>
                </a:solidFill>
                <a:latin typeface="Microsoft YaHei"/>
              </a:rPr>
              <a:t>S7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554480"/>
            <a:ext cx="1005840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0">
                <a:solidFill>
                  <a:srgbClr val="C9D6E2"/>
                </a:solidFill>
                <a:latin typeface="Microsoft YaHei"/>
              </a:rPr>
              <a:t>《美加跨境家庭财富保护与传承》讲座系列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286000"/>
            <a:ext cx="10515600" cy="1463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Microsoft YaHei"/>
              </a:rPr>
              <a:t>婚姻风险隔离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023360"/>
            <a:ext cx="1828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8FD3DC"/>
                </a:solidFill>
                <a:latin typeface="Microsoft YaHei"/>
              </a:rPr>
              <a:t>核心问题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438912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400" b="0">
                <a:solidFill>
                  <a:srgbClr val="FFFFFF"/>
                </a:solidFill>
                <a:latin typeface="Microsoft YaHei"/>
              </a:rPr>
              <a:t>传给孩子的钱如何降低被分割的风险？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5669280"/>
            <a:ext cx="105156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C9D6E2"/>
                </a:solidFill>
                <a:latin typeface="Microsoft YaHei"/>
              </a:rPr>
              <a:t>75 分钟  ·  规则核对基准日 2026-09-19  ·  微出国 · 跨境家庭财富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S7 · 导览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本讲目标与 75 分钟时间轴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63040"/>
            <a:ext cx="530352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1">
                <a:solidFill>
                  <a:srgbClr val="1B7F8C"/>
                </a:solidFill>
                <a:latin typeface="Microsoft YaHei"/>
              </a:rPr>
              <a:t>学习目标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874519"/>
            <a:ext cx="5303520" cy="749808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85800" y="2011680"/>
            <a:ext cx="457200" cy="457200"/>
          </a:xfrm>
          <a:prstGeom prst="ellipse">
            <a:avLst/>
          </a:prstGeom>
          <a:solidFill>
            <a:srgbClr val="1B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2011680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Microsoft YaHei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80160" y="1938528"/>
            <a:ext cx="4480560" cy="6400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>
                <a:solidFill>
                  <a:srgbClr val="1F2D3D"/>
                </a:solidFill>
                <a:latin typeface="Microsoft YaHei"/>
              </a:rPr>
              <a:t>区分家庭财产与排除财产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743200"/>
            <a:ext cx="5303520" cy="749808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85800" y="2880360"/>
            <a:ext cx="457200" cy="457200"/>
          </a:xfrm>
          <a:prstGeom prst="ellipse">
            <a:avLst/>
          </a:prstGeom>
          <a:solidFill>
            <a:srgbClr val="1B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85800" y="2880360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Microsoft YaHei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80160" y="2807208"/>
            <a:ext cx="4480560" cy="6400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>
                <a:solidFill>
                  <a:srgbClr val="1F2D3D"/>
                </a:solidFill>
                <a:latin typeface="Microsoft YaHei"/>
              </a:rPr>
              <a:t>说明"增值仍分割"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3611879"/>
            <a:ext cx="5303520" cy="749808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85800" y="3749039"/>
            <a:ext cx="457200" cy="457200"/>
          </a:xfrm>
          <a:prstGeom prst="ellipse">
            <a:avLst/>
          </a:prstGeom>
          <a:solidFill>
            <a:srgbClr val="1B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85800" y="3749039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Microsoft YaHei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80160" y="3675887"/>
            <a:ext cx="4480560" cy="6400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>
                <a:solidFill>
                  <a:srgbClr val="1F2D3D"/>
                </a:solidFill>
                <a:latin typeface="Microsoft YaHei"/>
              </a:rPr>
              <a:t>列出资产文件化与账户不混同的做法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80559"/>
            <a:ext cx="5303520" cy="749808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85800" y="4617720"/>
            <a:ext cx="457200" cy="457200"/>
          </a:xfrm>
          <a:prstGeom prst="ellipse">
            <a:avLst/>
          </a:prstGeom>
          <a:solidFill>
            <a:srgbClr val="1B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85800" y="4617720"/>
            <a:ext cx="4572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Microsoft YaHei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80160" y="4544568"/>
            <a:ext cx="4480560" cy="64008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>
                <a:solidFill>
                  <a:srgbClr val="1F2D3D"/>
                </a:solidFill>
                <a:latin typeface="Microsoft YaHei"/>
              </a:rPr>
              <a:t>理解各工具的形式要求与跨辖区执行力都有限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1463040"/>
            <a:ext cx="530352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1">
                <a:solidFill>
                  <a:srgbClr val="1B7F8C"/>
                </a:solidFill>
                <a:latin typeface="Microsoft YaHei"/>
              </a:rPr>
              <a:t>时间轴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309360" y="1874519"/>
            <a:ext cx="82296" cy="502920"/>
          </a:xfrm>
          <a:prstGeom prst="rect">
            <a:avLst/>
          </a:prstGeom>
          <a:solidFill>
            <a:srgbClr val="1B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92240" y="1874519"/>
            <a:ext cx="1371600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200" b="1">
                <a:solidFill>
                  <a:srgbClr val="1B7F8C"/>
                </a:solidFill>
                <a:latin typeface="Microsoft YaHei"/>
              </a:rPr>
              <a:t>0–10′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1874519"/>
            <a:ext cx="3749039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>
                <a:solidFill>
                  <a:srgbClr val="1F2D3D"/>
                </a:solidFill>
                <a:latin typeface="Microsoft YaHei"/>
              </a:rPr>
              <a:t>风险地图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309360" y="2496312"/>
            <a:ext cx="82296" cy="502920"/>
          </a:xfrm>
          <a:prstGeom prst="rect">
            <a:avLst/>
          </a:prstGeom>
          <a:solidFill>
            <a:srgbClr val="1B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92240" y="2496312"/>
            <a:ext cx="1371600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200" b="1">
                <a:solidFill>
                  <a:srgbClr val="1B7F8C"/>
                </a:solidFill>
                <a:latin typeface="Microsoft YaHei"/>
              </a:rPr>
              <a:t>10–35′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863840" y="2496312"/>
            <a:ext cx="3749039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>
                <a:solidFill>
                  <a:srgbClr val="1F2D3D"/>
                </a:solidFill>
                <a:latin typeface="Microsoft YaHei"/>
              </a:rPr>
              <a:t>BC 家庭财产规则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309360" y="3118104"/>
            <a:ext cx="82296" cy="502920"/>
          </a:xfrm>
          <a:prstGeom prst="rect">
            <a:avLst/>
          </a:prstGeom>
          <a:solidFill>
            <a:srgbClr val="1B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92240" y="3118104"/>
            <a:ext cx="1371600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200" b="1">
                <a:solidFill>
                  <a:srgbClr val="1B7F8C"/>
                </a:solidFill>
                <a:latin typeface="Microsoft YaHei"/>
              </a:rPr>
              <a:t>35–50′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863840" y="3118104"/>
            <a:ext cx="3749039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>
                <a:solidFill>
                  <a:srgbClr val="1F2D3D"/>
                </a:solidFill>
                <a:latin typeface="Microsoft YaHei"/>
              </a:rPr>
              <a:t>美国各州差异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309360" y="3739896"/>
            <a:ext cx="82296" cy="502920"/>
          </a:xfrm>
          <a:prstGeom prst="rect">
            <a:avLst/>
          </a:prstGeom>
          <a:solidFill>
            <a:srgbClr val="1B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92240" y="3739896"/>
            <a:ext cx="1371600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200" b="1">
                <a:solidFill>
                  <a:srgbClr val="1B7F8C"/>
                </a:solidFill>
                <a:latin typeface="Microsoft YaHei"/>
              </a:rPr>
              <a:t>50–65′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863840" y="3739896"/>
            <a:ext cx="3749039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>
                <a:solidFill>
                  <a:srgbClr val="1F2D3D"/>
                </a:solidFill>
                <a:latin typeface="Microsoft YaHei"/>
              </a:rPr>
              <a:t>工具与代价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309360" y="4361688"/>
            <a:ext cx="82296" cy="502920"/>
          </a:xfrm>
          <a:prstGeom prst="rect">
            <a:avLst/>
          </a:prstGeom>
          <a:solidFill>
            <a:srgbClr val="1B7F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492240" y="4361688"/>
            <a:ext cx="1371600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200" b="1">
                <a:solidFill>
                  <a:srgbClr val="1B7F8C"/>
                </a:solidFill>
                <a:latin typeface="Microsoft YaHei"/>
              </a:rPr>
              <a:t>65–75′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863840" y="4361688"/>
            <a:ext cx="3749039" cy="5029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>
                <a:solidFill>
                  <a:srgbClr val="1F2D3D"/>
                </a:solidFill>
                <a:latin typeface="Microsoft YaHei"/>
              </a:rPr>
              <a:t>练习与转介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S7 · 阅读指南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怎么读这套课件：三级规则核对标记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645920"/>
            <a:ext cx="3566160" cy="329184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22959" y="192024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2E7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已核对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2468880"/>
            <a:ext cx="301752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1F2D3D"/>
                </a:solidFill>
                <a:latin typeface="Microsoft YaHei"/>
              </a:rPr>
              <a:t>已对照官方页面、法条或政府公报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59" y="3749039"/>
            <a:ext cx="301752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5B6570"/>
                </a:solidFill>
                <a:latin typeface="Microsoft YaHei"/>
              </a:rPr>
              <a:t>可上讲台；讲前只需确认没有新公告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645920"/>
            <a:ext cx="3566160" cy="329184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617720" y="192024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B886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须复核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7720" y="2468880"/>
            <a:ext cx="301752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1F2D3D"/>
                </a:solidFill>
                <a:latin typeface="Microsoft YaHei"/>
              </a:rPr>
              <a:t>仅见二手资料，或为自行推算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17720" y="3749039"/>
            <a:ext cx="301752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5B6570"/>
                </a:solidFill>
                <a:latin typeface="Microsoft YaHei"/>
              </a:rPr>
              <a:t>讲前必须回官方原文复核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38160" y="1645920"/>
            <a:ext cx="3566160" cy="329184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412480" y="192024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B03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未核对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12480" y="2468880"/>
            <a:ext cx="301752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1F2D3D"/>
                </a:solidFill>
                <a:latin typeface="Microsoft YaHei"/>
              </a:rPr>
              <a:t>尚未完成官方核对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80" y="3749039"/>
            <a:ext cx="301752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5B6570"/>
                </a:solidFill>
                <a:latin typeface="Microsoft YaHei"/>
              </a:rPr>
              <a:t>完成官方核对前，不得上讲台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S7 · 知识卡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账户安排如何降低被分割风险？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4</a:t>
            </a:r>
          </a:p>
        </p:txBody>
      </p:sp>
      <p:pic>
        <p:nvPicPr>
          <p:cNvPr id="6" name="Picture 5" descr="s7-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371600"/>
            <a:ext cx="3703320" cy="49377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09160" y="1463040"/>
            <a:ext cx="6903719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000" b="1">
                <a:solidFill>
                  <a:srgbClr val="13233A"/>
                </a:solidFill>
                <a:latin typeface="Microsoft YaHei"/>
              </a:rPr>
              <a:t>赠与函、独立账户、资金来源文件便于日后主张排除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09160" y="2468880"/>
            <a:ext cx="14630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1B7F8C"/>
                </a:solidFill>
                <a:latin typeface="Microsoft YaHei"/>
              </a:rPr>
              <a:t>先看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09160" y="2788920"/>
            <a:ext cx="6903719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先对比两条分支，重点看账户是否独立、资金来源是否留有文件。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09160" y="3703320"/>
            <a:ext cx="14630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1B7F8C"/>
                </a:solidFill>
                <a:latin typeface="Microsoft YaHei"/>
              </a:rPr>
              <a:t>容易忽略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09160" y="4023360"/>
            <a:ext cx="6903719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排除财产在关系存续期间的增值仍为家庭财产；美国各州规则不同。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09160" y="4937760"/>
            <a:ext cx="14630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1B7F8C"/>
                </a:solidFill>
                <a:latin typeface="Microsoft YaHei"/>
              </a:rPr>
              <a:t>下一步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09160" y="5257800"/>
            <a:ext cx="6903719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去工具看资产文件化清单，带孩子所在州与账户安排找律师。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S7 · 知识卡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增值仍分割；效果取决于法域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5</a:t>
            </a:r>
          </a:p>
        </p:txBody>
      </p:sp>
      <p:pic>
        <p:nvPicPr>
          <p:cNvPr id="6" name="Picture 5" descr="s7-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371600"/>
            <a:ext cx="3703320" cy="49377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09160" y="1463040"/>
            <a:ext cx="6903719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000" b="1">
                <a:solidFill>
                  <a:srgbClr val="13233A"/>
                </a:solidFill>
                <a:latin typeface="Microsoft YaHei"/>
              </a:rPr>
              <a:t>关系存续期间的增值仍为家庭财产（BC）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09160" y="2468880"/>
            <a:ext cx="14630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1B7F8C"/>
                </a:solidFill>
                <a:latin typeface="Microsoft YaHei"/>
              </a:rPr>
              <a:t>先看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09160" y="2788920"/>
            <a:ext cx="6903719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先看第一行右栏，排除财产本身与关系存续期间的增值要分开读。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09160" y="3703320"/>
            <a:ext cx="14630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1B7F8C"/>
                </a:solidFill>
                <a:latin typeface="Microsoft YaHei"/>
              </a:rPr>
              <a:t>容易忽略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09160" y="4023360"/>
            <a:ext cx="6903719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自由裁量信托的增值处理有专门规则（BC s.84(2.1)）。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09160" y="4937760"/>
            <a:ext cx="14630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1B7F8C"/>
                </a:solidFill>
                <a:latin typeface="Microsoft YaHei"/>
              </a:rPr>
              <a:t>下一步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09160" y="5257800"/>
            <a:ext cx="6903719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去规则速查，带孩子所在州、拟用信托或婚前协议找律师逐案核对。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S7 · 知识卡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各工具须律师逐案核对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6</a:t>
            </a:r>
          </a:p>
        </p:txBody>
      </p:sp>
      <p:pic>
        <p:nvPicPr>
          <p:cNvPr id="6" name="Picture 5" descr="s7-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371600"/>
            <a:ext cx="3703320" cy="49377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09160" y="1463040"/>
            <a:ext cx="6903719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000" b="1">
                <a:solidFill>
                  <a:srgbClr val="13233A"/>
                </a:solidFill>
                <a:latin typeface="Microsoft YaHei"/>
              </a:rPr>
              <a:t>共同财产州、信托或婚前协议安排都要转介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09160" y="2468880"/>
            <a:ext cx="14630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1B7F8C"/>
                </a:solidFill>
                <a:latin typeface="Microsoft YaHei"/>
              </a:rPr>
              <a:t>先看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09160" y="2788920"/>
            <a:ext cx="6903719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先看孩子所在州，它既可能触发转介，也决定要复核哪套家事法。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09160" y="3703320"/>
            <a:ext cx="14630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1B7F8C"/>
                </a:solidFill>
                <a:latin typeface="Microsoft YaHei"/>
              </a:rPr>
              <a:t>容易忽略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09160" y="4023360"/>
            <a:ext cx="6903719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2023-10-03 后案件对「转入联名／配偶名下」作了修订，须复核。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09160" y="4937760"/>
            <a:ext cx="14630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>
                <a:solidFill>
                  <a:srgbClr val="1B7F8C"/>
                </a:solidFill>
                <a:latin typeface="Microsoft YaHei"/>
              </a:rPr>
              <a:t>下一步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09160" y="5257800"/>
            <a:ext cx="6903719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去清单与转介，带订婚或结婚时间、所在州和拟用工具找律师。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S7 · 讲授要点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讲授要点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725912" y="45720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2E7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已核对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720072" y="45720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B886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须复核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714232" y="45720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B03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未核对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7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1737360"/>
            <a:ext cx="10515600" cy="3840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0">
                <a:solidFill>
                  <a:srgbClr val="1F2D3D"/>
                </a:solidFill>
                <a:latin typeface="Microsoft YaHei"/>
              </a:rPr>
              <a:t>BC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S7 · 讲授要点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讲授要点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725912" y="45720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2E7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已核对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720072" y="45720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B886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须复核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714232" y="45720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B03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未核对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554480"/>
            <a:ext cx="1106424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400">
                <a:solidFill>
                  <a:srgbClr val="1F2D3D"/>
                </a:solidFill>
                <a:latin typeface="Microsoft YaHei"/>
              </a:rPr>
              <a:t>•  家庭财产 s.84；排除财产 s.85（关系前财产、继承、第三方赠与等）；排除财产在关系存续期间的增值仍为家庭财产（s.84(2)(g)）；主张排除者负举证责任。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1F2D3D"/>
                </a:solidFill>
                <a:latin typeface="Microsoft YaHei"/>
              </a:rPr>
              <a:t>•  2023-10-03 后案件对"转入联名／配偶名下"作了修订🟡。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1F2D3D"/>
                </a:solidFill>
                <a:latin typeface="Microsoft YaHei"/>
              </a:rPr>
              <a:t>•  可自由裁量信托的增值处理 s.84(2.1)✅。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1F2D3D"/>
                </a:solidFill>
                <a:latin typeface="Microsoft YaHei"/>
              </a:rPr>
              <a:t>•  婚姻协议的效力与法院干预空间（s.93）⚠️。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S7 · 讲授要点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讲授要点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725912" y="45720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2E7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已核对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720072" y="45720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B886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须复核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714232" y="45720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B03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未核对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9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1737360"/>
            <a:ext cx="10515600" cy="3840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0">
                <a:solidFill>
                  <a:srgbClr val="1F2D3D"/>
                </a:solidFill>
                <a:latin typeface="Microsoft YaHei"/>
              </a:rPr>
              <a:t>美国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S7 · 讲授要点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讲授要点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725912" y="45720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2E7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已核对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720072" y="45720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B886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须复核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714232" y="45720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B03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未核对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554480"/>
            <a:ext cx="1106424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>
                <a:solidFill>
                  <a:srgbClr val="1F2D3D"/>
                </a:solidFill>
                <a:latin typeface="Microsoft YaHei"/>
              </a:rPr>
              <a:t>•  各州差异（共同财产州与衡平分割州）⚠️，须按孩子所在州复核；赠与与继承通常属个人财产，但混同或转为共有的做法可能改变性质⚠️。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S7 · 讲授要点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讲授要点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725912" y="45720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2E7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已核对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720072" y="45720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B886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须复核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714232" y="45720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B03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未核对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11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1737360"/>
            <a:ext cx="10515600" cy="3840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0">
                <a:solidFill>
                  <a:srgbClr val="1F2D3D"/>
                </a:solidFill>
                <a:latin typeface="Microsoft YaHei"/>
              </a:rPr>
              <a:t>工具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S7 · 讲授要点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讲授要点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725912" y="45720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2E7D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已核对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720072" y="45720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B886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须复核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714232" y="457200"/>
            <a:ext cx="914400" cy="310896"/>
          </a:xfrm>
          <a:prstGeom prst="roundRect">
            <a:avLst>
              <a:gd name="adj" fmla="val 8000"/>
            </a:avLst>
          </a:prstGeom>
          <a:solidFill>
            <a:srgbClr val="B03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</a:rPr>
              <a:t>未核对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12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554480"/>
            <a:ext cx="1106424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>
                <a:solidFill>
                  <a:srgbClr val="1F2D3D"/>
                </a:solidFill>
                <a:latin typeface="Microsoft YaHei"/>
              </a:rPr>
              <a:t>•  赠与与继承文件化（赠与函、资金来源）；账户不混同；婚前／婚后协议；自由裁量信托 + 独立受托人。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1F2D3D"/>
                </a:solidFill>
                <a:latin typeface="Microsoft YaHei"/>
              </a:rPr>
              <a:t>•  各工具的形式要求与跨辖区执行力，须律师逐案核对。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S7 · 表述规范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表述规范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13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737360"/>
            <a:ext cx="10515600" cy="3840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0">
                <a:solidFill>
                  <a:srgbClr val="1F2D3D"/>
                </a:solidFill>
                <a:latin typeface="Microsoft YaHei"/>
              </a:rPr>
              <a:t>不宣传"防止配偶分财产"，改称"降低混同与被分割风险的设计"；不涉及欺诈性转让。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S7 · 案例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案例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14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737360"/>
            <a:ext cx="10515600" cy="3840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0">
                <a:solidFill>
                  <a:srgbClr val="1F2D3D"/>
                </a:solidFill>
                <a:latin typeface="Microsoft YaHei"/>
              </a:rPr>
              <a:t>（陈家，示意）：儿子 2031 年结婚，父母赠与 US$100,000 作购房首付。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S7 · 案例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案例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15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737360"/>
            <a:ext cx="10515600" cy="3840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0">
                <a:solidFill>
                  <a:srgbClr val="1F2D3D"/>
                </a:solidFill>
                <a:latin typeface="Microsoft YaHei"/>
              </a:rPr>
              <a:t>(a) 赠与函 + 独立账户 + 资金来源文件 → 便于日后主张排除；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S7 · 案例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案例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16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737360"/>
            <a:ext cx="10515600" cy="3840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0">
                <a:solidFill>
                  <a:srgbClr val="1F2D3D"/>
                </a:solidFill>
                <a:latin typeface="Microsoft YaHei"/>
              </a:rPr>
              <a:t>(b) 直接转入夫妻联名账户并用于共同房产 → 属于混同，排除主张困难。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S7 · 案例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案例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17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737360"/>
            <a:ext cx="10515600" cy="3840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0">
                <a:solidFill>
                  <a:srgbClr val="1F2D3D"/>
                </a:solidFill>
                <a:latin typeface="Microsoft YaHei"/>
              </a:rPr>
              <a:t>具体结果取决于法域与事实，须律师判断。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S7 · 常见说法与条件化表述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常见说法与条件化表述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18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48640" y="1554480"/>
          <a:ext cx="1106424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32120"/>
                <a:gridCol w="5532120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Microsoft YaHei"/>
                        </a:rPr>
                        <a:t>常见说法</a:t>
                      </a:r>
                    </a:p>
                  </a:txBody>
                  <a:tcPr marL="54864" marR="54864" marT="27432" marB="27432">
                    <a:solidFill>
                      <a:srgbClr val="13233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Microsoft YaHei"/>
                        </a:rPr>
                        <a:t>条件化表述</a:t>
                      </a:r>
                    </a:p>
                  </a:txBody>
                  <a:tcPr marL="54864" marR="54864" marT="27432" marB="27432">
                    <a:solidFill>
                      <a:srgbClr val="13233A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1F2D3D"/>
                          </a:solidFill>
                          <a:latin typeface="Microsoft YaHei"/>
                        </a:rPr>
                        <a:t>继承或赠与的钱永远不会被分割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1F2D3D"/>
                          </a:solidFill>
                          <a:latin typeface="Microsoft YaHei"/>
                        </a:rPr>
                        <a:t>排除财产本身不分割，但关系存续期间的增值仍为家庭财产（BC）；混同或转入联名可能改变结果；美国各州规则不同</a:t>
                      </a:r>
                    </a:p>
                  </a:txBody>
                  <a:tcPr marL="54864" marR="54864" marT="27432" marB="27432">
                    <a:solidFill>
                      <a:srgbClr val="F0F4F7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1F2D3D"/>
                          </a:solidFill>
                          <a:latin typeface="Microsoft YaHei"/>
                        </a:rPr>
                        <a:t>信托一定能防离婚分割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1F2D3D"/>
                          </a:solidFill>
                          <a:latin typeface="Microsoft YaHei"/>
                        </a:rPr>
                        <a:t>自由裁量信托的增值处理有专门规则（BC s.84(2.1)），效果取决于设计、受托人独立性与法域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S7 · 练习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练习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19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737360"/>
            <a:ext cx="10515600" cy="3840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0">
                <a:solidFill>
                  <a:srgbClr val="1F2D3D"/>
                </a:solidFill>
                <a:latin typeface="Microsoft YaHei"/>
              </a:rPr>
              <a:t>为陈家儿子的 US$100,000 赠与设计文件与账户安排。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S7 · 转介与必核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转介触发点 · 本讲必核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20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554480"/>
            <a:ext cx="5394960" cy="448056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691640"/>
            <a:ext cx="484632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1">
                <a:solidFill>
                  <a:srgbClr val="1B7F8C"/>
                </a:solidFill>
                <a:latin typeface="Microsoft YaHei"/>
              </a:rPr>
              <a:t>转介触发点（任一命中即转介持牌专业人士）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148840"/>
            <a:ext cx="4846320" cy="3749039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子女订婚或结婚前后；拟通过信托或婚前协议安排；孩子所在州为共同财产州。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554480"/>
            <a:ext cx="5394960" cy="4480560"/>
          </a:xfrm>
          <a:prstGeom prst="roundRect">
            <a:avLst>
              <a:gd name="adj" fmla="val 8000"/>
            </a:avLst>
          </a:prstGeom>
          <a:solidFill>
            <a:srgbClr val="F0F4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92240" y="1691640"/>
            <a:ext cx="484632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1">
                <a:solidFill>
                  <a:srgbClr val="1B7F8C"/>
                </a:solidFill>
                <a:latin typeface="Microsoft YaHei"/>
              </a:rPr>
              <a:t>本讲必核（讲前回官方原文）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2240" y="2148840"/>
            <a:ext cx="4846320" cy="3749039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1F2D3D"/>
                </a:solidFill>
                <a:latin typeface="Microsoft YaHei"/>
              </a:rPr>
              <a:t>BC《家庭法》s.84、s.85、s.93 最新条文与 2023 修订；孩子所在州的家事法。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9184"/>
            <a:ext cx="9326880" cy="25603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1B7F8C"/>
                </a:solidFill>
                <a:latin typeface="Microsoft YaHei"/>
              </a:rPr>
              <a:t>S7 · 收尾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9692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3233A"/>
                </a:solidFill>
                <a:latin typeface="Microsoft YaHei"/>
              </a:rPr>
              <a:t>每讲统一收尾：三问清单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10515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>
                <a:solidFill>
                  <a:srgbClr val="5B6570"/>
                </a:solidFill>
                <a:latin typeface="Microsoft YaHei"/>
              </a:rPr>
              <a:t>教学示意，不构成法律、税务、投资、保险或移民意见 · 规则核对基准日 2026-09-19 · 微出国 · 跨境家庭财富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>
                <a:solidFill>
                  <a:srgbClr val="5B6570"/>
                </a:solidFill>
                <a:latin typeface="Microsoft YaHei"/>
              </a:rPr>
              <a:t>21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828800"/>
            <a:ext cx="3566160" cy="2743200"/>
          </a:xfrm>
          <a:prstGeom prst="roundRect">
            <a:avLst>
              <a:gd name="adj" fmla="val 8000"/>
            </a:avLst>
          </a:prstGeom>
          <a:solidFill>
            <a:srgbClr val="1323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59" y="2103120"/>
            <a:ext cx="30175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8FD3DC"/>
                </a:solidFill>
                <a:latin typeface="Microsoft YaHei"/>
              </a:rPr>
              <a:t>Who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2743200"/>
            <a:ext cx="3017520" cy="1371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Microsoft YaHei"/>
              </a:rPr>
              <a:t>谁的身份？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1828800"/>
            <a:ext cx="3566160" cy="2743200"/>
          </a:xfrm>
          <a:prstGeom prst="roundRect">
            <a:avLst>
              <a:gd name="adj" fmla="val 8000"/>
            </a:avLst>
          </a:prstGeom>
          <a:solidFill>
            <a:srgbClr val="1323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17720" y="2103120"/>
            <a:ext cx="30175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8FD3DC"/>
                </a:solidFill>
                <a:latin typeface="Microsoft YaHei"/>
              </a:rPr>
              <a:t>Where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17720" y="2743200"/>
            <a:ext cx="3017520" cy="1371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Microsoft YaHei"/>
              </a:rPr>
              <a:t>什么资产在哪国？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38160" y="1828800"/>
            <a:ext cx="3566160" cy="2743200"/>
          </a:xfrm>
          <a:prstGeom prst="roundRect">
            <a:avLst>
              <a:gd name="adj" fmla="val 8000"/>
            </a:avLst>
          </a:prstGeom>
          <a:solidFill>
            <a:srgbClr val="1323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80" y="2103120"/>
            <a:ext cx="30175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1">
                <a:solidFill>
                  <a:srgbClr val="8FD3DC"/>
                </a:solidFill>
                <a:latin typeface="Microsoft YaHei"/>
              </a:rPr>
              <a:t>What to file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12480" y="2743200"/>
            <a:ext cx="3017520" cy="1371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Microsoft YaHei"/>
              </a:rPr>
              <a:t>需要什么文件或申报？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4937760"/>
            <a:ext cx="1106424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600" b="0">
                <a:solidFill>
                  <a:srgbClr val="1F2D3D"/>
                </a:solidFill>
                <a:latin typeface="Microsoft YaHei"/>
              </a:rPr>
              <a:t>任一项答不上来，就是转介信号。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