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S6 · 90 分钟。核心问题：哪些工具真有效，哪些只是误传？。说明 NRNC 寿险赔付的美国 situs 规则；列出信托的美国与加拿大申报；用决策表判断工具与所需专业人士。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时间轴：0–25′ 保险 · 25–60′ 信托（美国侧、加拿大侧） · 60–80′ 决策表工作坊 · 80–90′ 合规提醒与转介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每张规则页都带核对标记。已核对：可上讲台，讲前确认没有新公告；须复核：讲前必须回官方原文复核；未核对：完成官方核对前不得上讲台。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导读：先看「主要风险或代价」，再对应工具解决什么、谁必须参与。 / 非美国人自身寿险赔付本就不属美国 situs；ILIT 主要是美国人的工具。 / 去规则速查，带具体工具与法域找律师、税务师或持牌保险顾问。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导读：先看右栏，它把「看不见」改成申报制度与合法合规条件。 / 美国侧有 3520／3520-A；加拿大侧有 T3 + Schedule 15。 / 去规则速查，带拟设信托与受益人情况找律师和跨境会计师。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导读：先看前三项转介触发点，再看讲前要逐项核对的一手源。 / 本讲不只核税务规则，各监管机构对跨境销售与宣传的规则也在必核范围。 / 去清单与转介，带拟设安排、受益人与法域找所需专业人士。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*保险*</a:t>
            </a:r>
          </a:p>
          <a:p>
            <a:r>
              <a:t>- NRNC 自身生命保险赔付不属美国 situs（§2105(a)）→ 对非美国人，从美国遗产税视角看，并不需要为"隔离"保单而专设 ILIT。</a:t>
            </a:r>
          </a:p>
          <a:p>
            <a:r>
              <a:t>- 保险在加拿大常被用于为视同处置税与美国遗产税提供流动性⚠️（须核对税务处理）。</a:t>
            </a:r>
          </a:p>
          <a:p>
            <a:r>
              <a:t>- 已成为美国居民的子女，涉及保单所有权与遗产计入时才有 ILIT 议题⚠️。</a:t>
            </a:r>
          </a:p>
          <a:p>
            <a:r>
              <a:t>- 加拿大居民持有美国保险公司保单受监管，不作宣传⚠️。</a:t>
            </a:r>
          </a:p>
          <a:p>
            <a:r>
              <a:t>*信托*</a:t>
            </a:r>
          </a:p>
          <a:p>
            <a:r>
              <a:t>- 美国侧✅：3520／3520-A、授予人信托规则、外国信托推定有美国受益人、贷款与免费使用条款、罚款结构；居民化视同转移 §679(a)(4)⚠️。</a:t>
            </a:r>
          </a:p>
          <a:p>
            <a:r>
              <a:t>- 加拿大侧：T3 + Schedule 15✅；裸信托新规✅；21 年规则⚠️；T1141／T1142⚠️。</a:t>
            </a:r>
          </a:p>
          <a:p>
            <a:r>
              <a:t>- 跨境信托必须由律师参与设计。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*保险*</a:t>
            </a:r>
          </a:p>
          <a:p>
            <a:r>
              <a:t>- NRNC 自身生命保险赔付不属美国 situs（§2105(a)）→ 对非美国人，从美国遗产税视角看，并不需要为"隔离"保单而专设 ILIT。</a:t>
            </a:r>
          </a:p>
          <a:p>
            <a:r>
              <a:t>- 保险在加拿大常被用于为视同处置税与美国遗产税提供流动性⚠️（须核对税务处理）。</a:t>
            </a:r>
          </a:p>
          <a:p>
            <a:r>
              <a:t>- 已成为美国居民的子女，涉及保单所有权与遗产计入时才有 ILIT 议题⚠️。</a:t>
            </a:r>
          </a:p>
          <a:p>
            <a:r>
              <a:t>- 加拿大居民持有美国保险公司保单受监管，不作宣传⚠️。</a:t>
            </a:r>
          </a:p>
          <a:p>
            <a:r>
              <a:t>*信托*</a:t>
            </a:r>
          </a:p>
          <a:p>
            <a:r>
              <a:t>- 美国侧✅：3520／3520-A、授予人信托规则、外国信托推定有美国受益人、贷款与免费使用条款、罚款结构；居民化视同转移 §679(a)(4)⚠️。</a:t>
            </a:r>
          </a:p>
          <a:p>
            <a:r>
              <a:t>- 加拿大侧：T3 + Schedule 15✅；裸信托新规✅；21 年规则⚠️；T1141／T1142⚠️。</a:t>
            </a:r>
          </a:p>
          <a:p>
            <a:r>
              <a:t>- 跨境信托必须由律师参与设计。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*保险*</a:t>
            </a:r>
          </a:p>
          <a:p>
            <a:r>
              <a:t>- NRNC 自身生命保险赔付不属美国 situs（§2105(a)）→ 对非美国人，从美国遗产税视角看，并不需要为"隔离"保单而专设 ILIT。</a:t>
            </a:r>
          </a:p>
          <a:p>
            <a:r>
              <a:t>- 保险在加拿大常被用于为视同处置税与美国遗产税提供流动性⚠️（须核对税务处理）。</a:t>
            </a:r>
          </a:p>
          <a:p>
            <a:r>
              <a:t>- 已成为美国居民的子女，涉及保单所有权与遗产计入时才有 ILIT 议题⚠️。</a:t>
            </a:r>
          </a:p>
          <a:p>
            <a:r>
              <a:t>- 加拿大居民持有美国保险公司保单受监管，不作宣传⚠️。</a:t>
            </a:r>
          </a:p>
          <a:p>
            <a:r>
              <a:t>*信托*</a:t>
            </a:r>
          </a:p>
          <a:p>
            <a:r>
              <a:t>- 美国侧✅：3520／3520-A、授予人信托规则、外国信托推定有美国受益人、贷款与免费使用条款、罚款结构；居民化视同转移 §679(a)(4)⚠️。</a:t>
            </a:r>
          </a:p>
          <a:p>
            <a:r>
              <a:t>- 加拿大侧：T3 + Schedule 15✅；裸信托新规✅；21 年规则⚠️；T1141／T1142⚠️。</a:t>
            </a:r>
          </a:p>
          <a:p>
            <a:r>
              <a:t>- 跨境信托必须由律师参与设计。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*保险*</a:t>
            </a:r>
          </a:p>
          <a:p>
            <a:r>
              <a:t>- NRNC 自身生命保险赔付不属美国 situs（§2105(a)）→ 对非美国人，从美国遗产税视角看，并不需要为"隔离"保单而专设 ILIT。</a:t>
            </a:r>
          </a:p>
          <a:p>
            <a:r>
              <a:t>- 保险在加拿大常被用于为视同处置税与美国遗产税提供流动性⚠️（须核对税务处理）。</a:t>
            </a:r>
          </a:p>
          <a:p>
            <a:r>
              <a:t>- 已成为美国居民的子女，涉及保单所有权与遗产计入时才有 ILIT 议题⚠️。</a:t>
            </a:r>
          </a:p>
          <a:p>
            <a:r>
              <a:t>- 加拿大居民持有美国保险公司保单受监管，不作宣传⚠️。</a:t>
            </a:r>
          </a:p>
          <a:p>
            <a:r>
              <a:t>*信托*</a:t>
            </a:r>
          </a:p>
          <a:p>
            <a:r>
              <a:t>- 美国侧✅：3520／3520-A、授予人信托规则、外国信托推定有美国受益人、贷款与免费使用条款、罚款结构；居民化视同转移 §679(a)(4)⚠️。</a:t>
            </a:r>
          </a:p>
          <a:p>
            <a:r>
              <a:t>- 加拿大侧：T3 + Schedule 15✅；裸信托新规✅；21 年规则⚠️；T1141／T1142⚠️。</a:t>
            </a:r>
          </a:p>
          <a:p>
            <a:r>
              <a:t>- 跨境信托必须由律师参与设计。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| 工具 | 解决什么 | 主要风险或代价 | 谁必须参与 |</a:t>
            </a:r>
          </a:p>
          <a:p>
            <a:r>
              <a:t>|---|---|---|---|</a:t>
            </a:r>
          </a:p>
          <a:p>
            <a:r>
              <a:t>| 寿险（加拿大居民持有） | 为税款提供流动性 | 保费成本；跨境销售受监管；税务处理须核⚠️ | 持牌保险顾问 + 税务师 |</a:t>
            </a:r>
          </a:p>
          <a:p>
            <a:r>
              <a:t>| ILIT（子女已是美国居民） | 保单不计入美国居民的遗产⚠️ | 结构复杂；美国法域 | 美国遗产律师 |</a:t>
            </a:r>
          </a:p>
          <a:p>
            <a:r>
              <a:t>| 加拿大自由裁量信托 | 传承与婚姻风险隔离（衔接 S7） | 21 年规则；T3／Schedule 15；受益人为美国人时触发外国信托规则 | 加拿大律师 + 跨境会计师 |</a:t>
            </a:r>
          </a:p>
          <a:p>
            <a:r>
              <a:t>| 对美国人的外国信托 | 视具体目的 | §679；3520／3520-A；罚款结构 | 美国税务律师 |</a:t>
            </a:r>
          </a:p>
          <a:p>
            <a:r>
              <a:t>| 联名持有／受益人指定 | 避免遗嘱认证 | 意图争议；丧失控制；不改变美国 situs⚠️ | 律师 |</a:t>
            </a:r>
          </a:p>
          <a:p>
            <a:r>
              <a:t>| 加拿大控股公司（衔接 S3） | 使美国资产以外国公司股份持有 | 公司层税等成本 | 律师 + 会计师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| 常见说法 | 条件化表述 |</a:t>
            </a:r>
          </a:p>
          <a:p>
            <a:r>
              <a:t>|---|---|</a:t>
            </a:r>
          </a:p>
          <a:p>
            <a:r>
              <a:t>| 加拿大居民设离岸信托持美国保单，或用 ILIT，可实现双重免税 | 非美国人自身寿险赔付本就不属美国 situs；ILIT 主要是美国人的工具；跨境销售保险受各国监管，不作宣传 |</a:t>
            </a:r>
          </a:p>
          <a:p>
            <a:r>
              <a:t>| 信托可以让资产"看不见" | 信托受申报制度约束（加拿大 T3 + Schedule 15；美国 3520／3520-A）；设立目的须合法合规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本讲全程只讲选项与风险，不做具体产品或结构推荐。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为陈家的三个目标（税款流动性、子女婚姻风险、美股暴露）各选 1–2 个工具，写出风险与所需专业人士。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任何信托的设立；跨境购买保险；受益人为美国人的安排。</a:t>
            </a:r>
          </a:p>
          <a:p>
            <a:r>
              <a:t>CRA 信托页面（含 2026 年度裸信托细则）；IRS 3520／3520-A 说明书；§679；各监管机构对跨境销售与宣传的规则。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谁的身份？什么资产在哪国？需要什么文件或申报？任一项答不上来，就是转介信号。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73152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400" b="1">
                <a:solidFill>
                  <a:srgbClr val="8FD3DC"/>
                </a:solidFill>
                <a:latin typeface="Microsoft YaHei"/>
              </a:rPr>
              <a:t>S6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C9D6E2"/>
                </a:solidFill>
                <a:latin typeface="Microsoft YaHei"/>
              </a:rPr>
              <a:t>《美加跨境家庭财富保护与传承》讲座系列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保险与信托工具的边界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2336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8FD3DC"/>
                </a:solidFill>
                <a:latin typeface="Microsoft YaHei"/>
              </a:rPr>
              <a:t>核心问题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38912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0">
                <a:solidFill>
                  <a:srgbClr val="FFFFFF"/>
                </a:solidFill>
                <a:latin typeface="Microsoft YaHei"/>
              </a:rPr>
              <a:t>哪些工具真有效，哪些只是误传？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66928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C9D6E2"/>
                </a:solidFill>
                <a:latin typeface="Microsoft YaHei"/>
              </a:rPr>
              <a:t>90 分钟  ·  规则核对基准日 2026-09-19  ·  微出国 · 跨境家庭财富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本讲目标与 90 分钟时间轴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7451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01168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01168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93852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说明 NRNC 寿险赔付的美国 situs 规则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743200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5800" y="288036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88036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80720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列出信托的美国与加拿大申报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1187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5800" y="3749039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3749039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675887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用决策表判断工具与所需专业人士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时间轴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09360" y="1874519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92240" y="1874519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0–25′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63840" y="1874519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保险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09360" y="2496312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240" y="2496312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25–60′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2496312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信托（美国侧、加拿大侧）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09360" y="3118104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92240" y="3118104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60–80′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3118104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决策表工作坊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09360" y="3739896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40" y="3739896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80–90′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63840" y="3739896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合规提醒与转介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阅读指南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怎么读这套课件：三级规则核对标记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59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已对照官方页面、法条或政府公报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可上讲台；讲前只需确认没有新公告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1772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仅见二手资料，或为自行推算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讲前必须回官方原文复核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8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尚未完成官方核对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完成官方核对前，不得上讲台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用决策表判断工具与所需专业人士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4</a:t>
            </a:r>
          </a:p>
        </p:txBody>
      </p:sp>
      <p:pic>
        <p:nvPicPr>
          <p:cNvPr id="6" name="Picture 5" descr="s6-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跨境信托必须由律师参与设计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先看「主要风险或代价」，再对应工具解决什么、谁必须参与。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非美国人自身寿险赔付本就不属美国 situs；ILIT 主要是美国人的工具。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去规则速查，带具体工具与法域找律师、税务师或持牌保险顾问。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信托可以让资产「看不见」？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5</a:t>
            </a:r>
          </a:p>
        </p:txBody>
      </p:sp>
      <p:pic>
        <p:nvPicPr>
          <p:cNvPr id="6" name="Picture 5" descr="s6-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信托受申报制度约束，设立目的须合法合规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先看右栏，它把「看不见」改成申报制度与合法合规条件。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美国侧有 3520／3520-A；加拿大侧有 T3 + Schedule 15。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去规则速查，带拟设信托与受益人情况找律师和跨境会计师。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谁必须参与，哪些规则须核对？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6</a:t>
            </a:r>
          </a:p>
        </p:txBody>
      </p:sp>
      <p:pic>
        <p:nvPicPr>
          <p:cNvPr id="6" name="Picture 5" descr="s6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信托设立、跨境购买保险、美国受益人安排都触发转介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先看前三项转介触发点，再看讲前要逐项核对的一手源。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本讲不只核税务规则，各监管机构对跨境销售与宣传的规则也在必核范围。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去清单与转介，带拟设安排、受益人与法域找所需专业人士。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保险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NRNC 自身生命保险赔付不属美国 situs（§2105(a)）→ 对非美国人，从美国遗产税视角看，并不需要为"隔离"保单而专设 ILIT。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保险在加拿大常被用于为视同处置税与美国遗产税提供流动性⚠️（须核对税务处理）。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已成为美国居民的子女，涉及保单所有权与遗产计入时才有 ILIT 议题⚠️。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加拿大居民持有美国保险公司保单受监管，不作宣传⚠️。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信托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美国侧✅：3520／3520-A、授予人信托规则、外国信托推定有美国受益人、贷款与免费使用条款、罚款结构；居民化视同转移 §679(a)(4)⚠️。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加拿大侧：T3 + Schedule 15✅；裸信托新规✅；21 年规则⚠️；T1141／T1142⚠️。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跨境信托必须由律师参与设计。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决策表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决策表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54480"/>
          <a:ext cx="1106424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6060"/>
                <a:gridCol w="2766060"/>
                <a:gridCol w="2766060"/>
                <a:gridCol w="276606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工具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解决什么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主要风险或代价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谁必须参与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寿险（加拿大居民持有）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为税款提供流动性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保费成本；跨境销售受监管；税务处理须核未核对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持牌保险顾问 + 税务师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ILIT（子女已是美国居民）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保单不计入美国居民的遗产未核对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结构复杂；美国法域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美国遗产律师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加拿大自由裁量信托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传承与婚姻风险隔离（衔接 S7）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21 年规则；T3／Schedule 15；受益人为美国人时触发外国信托规则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加拿大律师 + 跨境会计师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对美国人的外国信托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视具体目的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§679；3520／3520-A；罚款结构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美国税务律师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联名持有／受益人指定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避免遗嘱认证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意图争议；丧失控制；不改变美国 situs未核对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律师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加拿大控股公司（衔接 S3）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使美国资产以外国公司股份持有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公司层税等成本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F2D3D"/>
                          </a:solidFill>
                          <a:latin typeface="Microsoft YaHei"/>
                        </a:rPr>
                        <a:t>律师 + 会计师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常见说法与条件化表述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常见说法与条件化表述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554480"/>
          <a:ext cx="1106424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常见说法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条件化表述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加拿大居民设离岸信托持美国保单，或用 ILIT，可实现双重免税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非美国人自身寿险赔付本就不属美国 situs；ILIT 主要是美国人的工具；跨境销售保险受各国监管，不作宣传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信托可以让资产"看不见"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信托受申报制度约束（加拿大 T3 + Schedule 15；美国 3520／3520-A）；设立目的须合法合规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合规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合规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本讲全程只讲选项与风险，不做具体产品或结构推荐。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练习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为陈家的三个目标（税款流动性、子女婚姻风险、美股暴露）各选 1–2 个工具，写出风险与所需专业人士。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转介与必核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转介触发点 · 本讲必核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转介触发点（任一命中即转介持牌专业人士）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任何信托的设立；跨境购买保险；受益人为美国人的安排。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本讲必核（讲前回官方原文）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CRA 信托页面（含 2026 年度裸信托细则）；IRS 3520／3520-A 说明书；§679；各监管机构对跨境销售与宣传的规则。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S6 · 收尾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每讲统一收尾：三问清单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谁的身份？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什么资产在哪国？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What to file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需要什么文件或申报？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Microsoft YaHei"/>
              </a:rPr>
              <a:t>任一项答不上来，就是转介信号。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