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S5 · 90 分钟。核心问题：综合税负怎么算才不夸张？。解释死亡视同处置与配偶滚存；估算 BC 遗嘱认证费；完成"美国税 + 加拿大税 + 抵免"的示意计算；列出加拿大侧申报（T1135、T3）。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时间轴：0–20′ 视同处置与滚存 · 20–35′ BC 遗嘱认证费 · 35–50′ T1135 与信托申报 · 50–75′ 双重税负算法 · 75–85′ 练习 · 85–90′ 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导读：先看第二行是否把美方税额抵到零；这会改变最后的叠加结果。 / 案例 P 只是示意，不代表其他全球遗产、成本或边际税率组合。 / 去工具换入自己的身份、资产与成本，再找加拿大 CPA 和美国税务专业人士。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导读：先顺着加拿大税、美国税前、条约抵免读，最后才看综合结果。 / 税率须按当年 BC 与联邦税表核对；这个示意结果不是通则。 / 去工具重算，再带身份、成本和全球遗产找持牌专业人士。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导读：先看四类转介情形，再看对应的一手源核对范围。 / 已有联名或信托安排也要转介，因为工具本身有代价和税务后果。 / 去清单与转介整理资产与安排，再带问题找持牌专业人士。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**死亡视同处置**✅：按公允价值视同处置，利得报终期 T1 的 Schedule 3；配偶或配偶信托可滚存（可逐项放弃），配偶信托须于死后 36 个月内锁定；加拿大没有"遗产税"，但有视同处置税。</a:t>
            </a:r>
          </a:p>
          <a:p>
            <a:r>
              <a:t>- **资本利得**🟡：计入率 1/2；终身资本利得豁免不适用于一般房产与证券。</a:t>
            </a:r>
          </a:p>
          <a:p>
            <a:r>
              <a:t>- **终期 T1 日期**🟡：死亡于 1/1–10/31，次年 4/30；死亡于 11/1–12/31，死后 6 个月。</a:t>
            </a:r>
          </a:p>
          <a:p>
            <a:r>
              <a:t>- **BC 遗嘱认证费**✅：示例——BC 境内资产 C$2,000,000：25,000–50,000 部分 25 × C$6 = C$150；50,000 以上 1,950 × C$14 = C$27,300；合计 C$27,450，另有约 C$200 申请费。</a:t>
            </a:r>
          </a:p>
          <a:p>
            <a:r>
              <a:t>- **避免遗嘱认证的常见工具与代价**⚠️：联名持有（成年子女联名的意图认定，如 Pecore v. Pecore）、受益人指定、多份遗嘱；每种都有代价，且不改变美国 situs。</a:t>
            </a:r>
          </a:p>
          <a:p>
            <a:r>
              <a:t>- **申报**：T1135✅；T3 + Schedule 15✅；裸信托新规✅。</a:t>
            </a:r>
          </a:p>
          <a:p>
            <a:r>
              <a:t>- **美国遗产税与加拿大税的抵免协调**🟡。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**死亡视同处置**✅：按公允价值视同处置，利得报终期 T1 的 Schedule 3；配偶或配偶信托可滚存（可逐项放弃），配偶信托须于死后 36 个月内锁定；加拿大没有"遗产税"，但有视同处置税。</a:t>
            </a:r>
          </a:p>
          <a:p>
            <a:r>
              <a:t>- **资本利得**🟡：计入率 1/2；终身资本利得豁免不适用于一般房产与证券。</a:t>
            </a:r>
          </a:p>
          <a:p>
            <a:r>
              <a:t>- **终期 T1 日期**🟡：死亡于 1/1–10/31，次年 4/30；死亡于 11/1–12/31，死后 6 个月。</a:t>
            </a:r>
          </a:p>
          <a:p>
            <a:r>
              <a:t>- **BC 遗嘱认证费**✅：示例——BC 境内资产 C$2,000,000：25,000–50,000 部分 25 × C$6 = C$150；50,000 以上 1,950 × C$14 = C$27,300；合计 C$27,450，另有约 C$200 申请费。</a:t>
            </a:r>
          </a:p>
          <a:p>
            <a:r>
              <a:t>- **避免遗嘱认证的常见工具与代价**⚠️：联名持有（成年子女联名的意图认定，如 Pecore v. Pecore）、受益人指定、多份遗嘱；每种都有代价，且不改变美国 situs。</a:t>
            </a:r>
          </a:p>
          <a:p>
            <a:r>
              <a:t>- **申报**：T1135✅；T3 + Schedule 15✅；裸信托新规✅。</a:t>
            </a:r>
          </a:p>
          <a:p>
            <a:r>
              <a:t>- **美国遗产税与加拿大税的抵免协调**🟡。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（非陈家；US$；税率须按当年 BC 与联邦税表核对）：加拿大居民，全球遗产 6,000,000，美国公寓 1,000,000（成本 400,000）。</a:t>
            </a:r>
          </a:p>
          <a:p>
            <a:r>
              <a:t>| 项目 | 计算 | 结果 |</a:t>
            </a:r>
          </a:p>
          <a:p>
            <a:r>
              <a:t>|---|---|---|</a:t>
            </a:r>
          </a:p>
          <a:p>
            <a:r>
              <a:t>| 美国税前 | §2001(c)：1,000,000 对应 345,800 | 345,800 |</a:t>
            </a:r>
          </a:p>
          <a:p>
            <a:r>
              <a:t>| 条约比例抵免 | 5,945,800 × 1 ÷ 6 | ≈ 990,967 → 美国税 **0**（仍须申报） |</a:t>
            </a:r>
          </a:p>
          <a:p>
            <a:r>
              <a:t>| 加拿大视同处置 | 收益 600,000 × 1/2 = 300,000 计入；按 BC 顶格边际约 53.5%🟡 | ≈ 160,500 |</a:t>
            </a:r>
          </a:p>
          <a:p>
            <a:r>
              <a:t>| 综合（有条约抵免） | 160,500 ÷ 1,000,000 | **约 16%** |</a:t>
            </a:r>
          </a:p>
          <a:p>
            <a:r>
              <a:t>| 对照（假设情景：无条约抵免，仅国内法 13,000 信用额，不计抵免相互调整） | 美国税 345,800 − 13,000 = 332,800，加加拿大税 160,500 | 约 493,300，**约 49%** |</a:t>
            </a:r>
          </a:p>
          <a:p>
            <a:r>
              <a:t>说明："60%+"只可能出现在特定前提下，不是通则；课堂上用公式与数字回答，不用口号。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（非陈家；US$；税率须按当年 BC 与联邦税表核对）：加拿大居民，全球遗产 6,000,000，美国公寓 1,000,000（成本 400,000）。</a:t>
            </a:r>
          </a:p>
          <a:p>
            <a:r>
              <a:t>| 项目 | 计算 | 结果 |</a:t>
            </a:r>
          </a:p>
          <a:p>
            <a:r>
              <a:t>|---|---|---|</a:t>
            </a:r>
          </a:p>
          <a:p>
            <a:r>
              <a:t>| 美国税前 | §2001(c)：1,000,000 对应 345,800 | 345,800 |</a:t>
            </a:r>
          </a:p>
          <a:p>
            <a:r>
              <a:t>| 条约比例抵免 | 5,945,800 × 1 ÷ 6 | ≈ 990,967 → 美国税 **0**（仍须申报） |</a:t>
            </a:r>
          </a:p>
          <a:p>
            <a:r>
              <a:t>| 加拿大视同处置 | 收益 600,000 × 1/2 = 300,000 计入；按 BC 顶格边际约 53.5%🟡 | ≈ 160,500 |</a:t>
            </a:r>
          </a:p>
          <a:p>
            <a:r>
              <a:t>| 综合（有条约抵免） | 160,500 ÷ 1,000,000 | **约 16%** |</a:t>
            </a:r>
          </a:p>
          <a:p>
            <a:r>
              <a:t>| 对照（假设情景：无条约抵免，仅国内法 13,000 信用额，不计抵免相互调整） | 美国税 345,800 − 13,000 = 332,800，加加拿大税 160,500 | 约 493,300，**约 49%** |</a:t>
            </a:r>
          </a:p>
          <a:p>
            <a:r>
              <a:t>说明："60%+"只可能出现在特定前提下，不是通则；课堂上用公式与数字回答，不用口号。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（非陈家；US$；税率须按当年 BC 与联邦税表核对）：加拿大居民，全球遗产 6,000,000，美国公寓 1,000,000（成本 400,000）。</a:t>
            </a:r>
          </a:p>
          <a:p>
            <a:r>
              <a:t>| 项目 | 计算 | 结果 |</a:t>
            </a:r>
          </a:p>
          <a:p>
            <a:r>
              <a:t>|---|---|---|</a:t>
            </a:r>
          </a:p>
          <a:p>
            <a:r>
              <a:t>| 美国税前 | §2001(c)：1,000,000 对应 345,800 | 345,800 |</a:t>
            </a:r>
          </a:p>
          <a:p>
            <a:r>
              <a:t>| 条约比例抵免 | 5,945,800 × 1 ÷ 6 | ≈ 990,967 → 美国税 **0**（仍须申报） |</a:t>
            </a:r>
          </a:p>
          <a:p>
            <a:r>
              <a:t>| 加拿大视同处置 | 收益 600,000 × 1/2 = 300,000 计入；按 BC 顶格边际约 53.5%🟡 | ≈ 160,500 |</a:t>
            </a:r>
          </a:p>
          <a:p>
            <a:r>
              <a:t>| 综合（有条约抵免） | 160,500 ÷ 1,000,000 | **约 16%** |</a:t>
            </a:r>
          </a:p>
          <a:p>
            <a:r>
              <a:t>| 对照（假设情景：无条约抵免，仅国内法 13,000 信用额，不计抵免相互调整） | 美国税 345,800 − 13,000 = 332,800，加加拿大税 160,500 | 约 493,300，**约 49%** |</a:t>
            </a:r>
          </a:p>
          <a:p>
            <a:r>
              <a:t>说明："60%+"只可能出现在特定前提下，不是通则；课堂上用公式与数字回答，不用口号。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把案例 P 的全球遗产改为 US$20M、边际税率与成本各调整一次，观察结果如何变化。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双重税负计算表模板（输入：身份、全球遗产、美国 situs、成本、税率 → 输出：美国税、加拿大税、抵免、综合税负％）。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持有美国 situs 资产的加拿大居民；拟迁居；BC 境内大额资产；已有联名或信托安排。</a:t>
            </a:r>
          </a:p>
          <a:p>
            <a:r>
              <a:t>Finance Canada／CRA：计入率、LCGE、视同处置、T1135 表格；BC 当年个人所得税率表；CRA 信托与裸信托页面；BC 遗嘱认证费最新条文。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加拿大侧：视同处置、遗嘱认证与「双重征税」真实算法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综合税负怎么算才不夸张？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90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90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解释死亡视同处置与配偶滚存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估算 BC 遗嘱认证费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完成"美国税 + 加拿大税 + 抵免"的示意计算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055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61772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61772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4456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列出加拿大侧申报（T1135、T3）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0–20′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视同处置与滚存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20–35′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BC 遗嘱认证费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35–50′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T1135 与信托申报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50–75′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双重税负算法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60" y="4361688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361688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75–85′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0" y="4361688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练习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4983480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92240" y="4983480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85–90′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0" y="4983480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综合税负怎么算才不夸张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5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条约抵免会改变叠加结果，不能直接相加名义税率。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先看第二行是否把美方税额抵到零；这会改变最后的叠加结果。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案例 P 只是示意，不代表其他全球遗产、成本或边际税率组合。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去工具换入自己的身份、资产与成本，再找加拿大 CPA 和美国税务专业人士。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综合税负怎么算才不夸张？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5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有条约抵免时，综合税负要先协调两边税额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先顺着加拿大税、美国税前、条约抵免读，最后才看综合结果。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税率须按当年 BC 与联邦税表核对；这个示意结果不是通则。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去工具重算，再带身份、成本和全球遗产找持牌专业人士。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加拿大居民转介触发点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5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跨境资产、迁居、大额资产与既有安排都应触发转介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先看四类转介情形，再看对应的一手源核对范围。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已有联名或信托安排也要转介，因为工具本身有代价和税务后果。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去清单与转介整理资产与安排，再带问题找持牌专业人士。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讲授要点（1）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死亡视同处置✅：按公允价值视同处置，利得报终期 T1 的 Schedule 3；配偶或配偶信托可滚存（可逐项放弃），配偶信托须于死后 36 个月内锁定；加拿大没有"遗产税"，但有视同处置税。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资本利得🟡：计入率 1/2；终身资本利得豁免不适用于一般房产与证券。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终期 T1 日期🟡：死亡于 1/1–10/31，次年 4/30；死亡于 11/1–12/31，死后 6 个月。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BC 遗嘱认证费✅：示例——BC 境内资产 C$2,000,000：25,000–50,000 部分 25 × C$6 = C$150；50,000 以上 1,950 × C$14 = C$27,300；合计 C$27,450，另有约 C$200 申请费。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避免遗嘱认证的常见工具与代价⚠️：联名持有（成年子女联名的意图认定，如 Pecore v. Pecore）、受益人指定、多份遗嘱；每种都有代价，且不改变美国 situs。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申报：T1135✅；T3 + Schedule 15✅；裸信托新规✅。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讲授要点（2）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美国遗产税与加拿大税的抵免协调🟡。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示意案例 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示意案例 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（非陈家；US$；税率须按当年 BC 与联邦税表核对）：加拿大居民，全球遗产 6,000,000，美国公寓 1,000,000（成本 400,000）。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示意案例 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示意案例 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6424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项目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计算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结果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美国税前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§2001(c)：1,000,000 对应 345,800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345,800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条约比例抵免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5,945,800 × 1 ÷ 6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≈ 990,967 → 美国税 0（仍须申报）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加拿大视同处置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收益 600,000 × 1/2 = 300,000 计入；按 BC 顶格边际约 53.5%须复核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≈ 160,500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综合（有条约抵免）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160,500 ÷ 1,000,000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约 16%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对照（假设情景：无条约抵免，仅国内法 13,000 信用额，不计抵免相互调整）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美国税 345,800 − 13,000 = 332,800，加加拿大税 160,500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约 493,300，约 49%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示意案例 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示意案例 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说明："60%+"只可能出现在特定前提下，不是通则；课堂上用公式与数字回答，不用口号。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把案例 P 的全球遗产改为 US$20M、边际税率与成本各调整一次，观察结果如何变化。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产出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产出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双重税负计算表模板（输入：身份、全球遗产、美国 situs、成本、税率 → 输出：美国税、加拿大税、抵免、综合税负％）。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持有美国 situs 资产的加拿大居民；拟迁居；BC 境内大额资产；已有联名或信托安排。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Finance Canada／CRA：计入率、LCGE、视同处置、T1135 表格；BC 当年个人所得税率表；CRA 信托与裸信托页面；BC 遗嘱认证费最新条文。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S5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