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S4 · 90 分钟。核心问题：为何非美国人的美股也进美国遗产税？。解释美国公司股票的 situs 规则与 US$60,000 门槛；用比例抵免公式做示意计算；说出 706-NA 的步骤；列出降低暴露的"选项与代价"。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时间轴：0–15′ 问题引入与 situs 规则 · 15–30′ 身份判定（住所） · 30–55′ 706-NA 步骤与条约抵免 · 55–75′ 数字示例 · 75–85′ 降低暴露的选项与代价 · 85–90′ 转介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每张规则页都带核对标记。已核对：可上讲台，讲前确认没有新公告；须复核：讲前必须回官方原文复核；未核对：完成官方核对前不得上讲台。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导读：先从「判断身份（住所）」往后读，整条链的起点不是 SPT。 / 遗产税「非居民」按住所判定；条约抵免要通过申报主张。 / 去规则速查核 706-NA，再带住所和资产清单找持牌专业人士。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导读：先看右栏有没有官方依据；这里决定这句话能不能进入讲授内容。 / 这张卡只画能完整放下的一行；美股 situs 与爱尔兰 ETF 另有条件。 / 去规则速查核官方依据，带漏报问题找持牌专业人士。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导读：先看四个转介条件，确认问题是资产暴露、继承还是受益人身份。 / 全球遗产这一项还有「且持有美国不动产等」的条件，不能只看金额。 / 去清单与转介整理资产清单，再找持牌专业人士核申报。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§2104(a)：美国公司股票属美国 situs，与券商所在地无关；国内法下 NRNC 的申报门槛仅 US$60,000，信用额 US$13,000。</a:t>
            </a:r>
          </a:p>
          <a:p>
            <a:r>
              <a:t>- 遗产税"非居民"按**住所**判定，而非 SPT：F-1 学生子女名下的美股同样适用。</a:t>
            </a:r>
          </a:p>
          <a:p>
            <a:r>
              <a:t>- 条约抵免：加拿大居民可主张比例统一抵免；主张须提交 706-NA 并披露全球遗产——申报是前提🟡。</a:t>
            </a:r>
          </a:p>
          <a:p>
            <a:r>
              <a:t>- 州层面遗产税或继承税⚠️；配偶继承时的配偶抵免与 QDOT 议题🟡／⚠️；未申报的后果🟡。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判断身份（住所）→ 列美国 situs 资产与全球总遗产 → 扣除按比例分摊 → 按 §2001(c) 算税 → 条约抵免 → 9 个月内申报（4768 可展期 6 个月）→ 转移证书。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（US$；忽略扣除与配偶抵免，示意）</a:t>
            </a:r>
          </a:p>
          <a:p>
            <a:r>
              <a:t>| 案例 | 全球遗产 | 美国 situs | 税前 | 比例抵免 | 应缴 |</a:t>
            </a:r>
          </a:p>
          <a:p>
            <a:r>
              <a:t>|---|---|---|---|---|---|</a:t>
            </a:r>
          </a:p>
          <a:p>
            <a:r>
              <a:t>| A（陈家） | 8,000,000 | 1,200,000 | 345,800 + 40% × 200,000 = **425,800** | 5,945,800 × 1.2 ÷ 8 = **891,870** | 0（仍须申报并主张条约） |</a:t>
            </a:r>
          </a:p>
          <a:p>
            <a:r>
              <a:t>| B | 25,000,000 | 3,000,000 | 345,800 + 40% × 2,000,000 = **1,145,800** | 5,945,800 × 3 ÷ 25 = **713,496** | 约 **432,304** |</a:t>
            </a:r>
          </a:p>
          <a:p>
            <a:r>
              <a:t>教学点：全球遗产越大，比例抵免越小；条约抵免以申报为前提。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（US$；忽略扣除与配偶抵免，示意）</a:t>
            </a:r>
          </a:p>
          <a:p>
            <a:r>
              <a:t>| 案例 | 全球遗产 | 美国 situs | 税前 | 比例抵免 | 应缴 |</a:t>
            </a:r>
          </a:p>
          <a:p>
            <a:r>
              <a:t>|---|---|---|---|---|---|</a:t>
            </a:r>
          </a:p>
          <a:p>
            <a:r>
              <a:t>| A（陈家） | 8,000,000 | 1,200,000 | 345,800 + 40% × 200,000 = **425,800** | 5,945,800 × 1.2 ÷ 8 = **891,870** | 0（仍须申报并主张条约） |</a:t>
            </a:r>
          </a:p>
          <a:p>
            <a:r>
              <a:t>| B | 25,000,000 | 3,000,000 | 345,800 + 40% × 2,000,000 = **1,145,800** | 5,945,800 × 3 ÷ 25 = **713,496** | 约 **432,304** |</a:t>
            </a:r>
          </a:p>
          <a:p>
            <a:r>
              <a:t>教学点：全球遗产越大，比例抵免越小；条约抵免以申报为前提。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（US$；忽略扣除与配偶抵免，示意）</a:t>
            </a:r>
          </a:p>
          <a:p>
            <a:r>
              <a:t>| 案例 | 全球遗产 | 美国 situs | 税前 | 比例抵免 | 应缴 |</a:t>
            </a:r>
          </a:p>
          <a:p>
            <a:r>
              <a:t>|---|---|---|---|---|---|</a:t>
            </a:r>
          </a:p>
          <a:p>
            <a:r>
              <a:t>| A（陈家） | 8,000,000 | 1,200,000 | 345,800 + 40% × 200,000 = **425,800** | 5,945,800 × 1.2 ÷ 8 = **891,870** | 0（仍须申报并主张条约） |</a:t>
            </a:r>
          </a:p>
          <a:p>
            <a:r>
              <a:t>| B | 25,000,000 | 3,000,000 | 345,800 + 40% × 2,000,000 = **1,145,800** | 5,945,800 × 3 ÷ 25 = **713,496** | 约 **432,304** |</a:t>
            </a:r>
          </a:p>
          <a:p>
            <a:r>
              <a:t>教学点：全球遗产越大，比例抵免越小；条约抵免以申报为前提。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（讲成"选项与代价"，不是承诺）</a:t>
            </a:r>
          </a:p>
          <a:p>
            <a:r>
              <a:t>- 持有非美国发行人的基金（如爱尔兰 UCITS）或加拿大上市产品——须核对分红预扣、可得性，以及子女成为美国居民后的 PFIC 问题🟡；</a:t>
            </a:r>
          </a:p>
          <a:p>
            <a:r>
              <a:t>- 通过加拿大公司持有（衔接 S3）；</a:t>
            </a:r>
          </a:p>
          <a:p>
            <a:r>
              <a:t>- 以寿险提供流动性（衔接 S6）。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（讲成"选项与代价"，不是承诺）</a:t>
            </a:r>
          </a:p>
          <a:p>
            <a:r>
              <a:t>- 持有非美国发行人的基金（如爱尔兰 UCITS）或加拿大上市产品——须核对分红预扣、可得性，以及子女成为美国居民后的 PFIC 问题🟡；</a:t>
            </a:r>
          </a:p>
          <a:p>
            <a:r>
              <a:t>- 通过加拿大公司持有（衔接 S3）；</a:t>
            </a:r>
          </a:p>
          <a:p>
            <a:r>
              <a:t>- 以寿险提供流动性（衔接 S6）。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| 常见说法 | 条件化表述 |</a:t>
            </a:r>
          </a:p>
          <a:p>
            <a:r>
              <a:t>|---|---|</a:t>
            </a:r>
          </a:p>
          <a:p>
            <a:r>
              <a:t>| 非美国人的美股不涉及美国遗产税 | 美国公司股票属 situs；NRNC 申报门槛 US$60,000；加拿大居民可主张条约比例抵免，但须申报 |</a:t>
            </a:r>
          </a:p>
          <a:p>
            <a:r>
              <a:t>| 漏报遗产税可走 IRS 自愿披露减免 | 未见官方依据，不进课件 |</a:t>
            </a:r>
          </a:p>
          <a:p>
            <a:r>
              <a:t>| 持有爱尔兰 ETF 就万事大吉 | 只是选项之一，须核对分红预扣、可得性与子女成为美国居民后的 PFIC 问题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用陈家（全球遗产 US$8M、美股 US$1.2M）跑一遍；再把全球遗产改为 US$25M、美股改为 US$3M，观察抵免变化。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美国 situs 资产 &gt;US$60,000；全球遗产接近或超过 US$1,200,000 且持有美国不动产等；配偶继承美国资产；受益人已成为美国居民。</a:t>
            </a:r>
          </a:p>
          <a:p>
            <a:r>
              <a:t>Form 706／706-NA 说明书（US$15M、条约抵免、披露声明格式）；美加条约 Art. XXIX B 原文；州遗产税与继承税；Reg. §1.1014-10。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谁的身份？什么资产在哪国？需要什么文件或申报？任一项答不上来，就是转介信号。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73152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400" b="1">
                <a:solidFill>
                  <a:srgbClr val="8FD3DC"/>
                </a:solidFill>
                <a:latin typeface="Microsoft YaHei"/>
              </a:rPr>
              <a:t>S4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C9D6E2"/>
                </a:solidFill>
                <a:latin typeface="Microsoft YaHei"/>
              </a:rPr>
              <a:t>《美加跨境家庭财富保护与传承》讲座系列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美股与美国遗产税（非居民陷阱）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2336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8FD3DC"/>
                </a:solidFill>
                <a:latin typeface="Microsoft YaHei"/>
              </a:rPr>
              <a:t>核心问题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8912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0">
                <a:solidFill>
                  <a:srgbClr val="FFFFFF"/>
                </a:solidFill>
                <a:latin typeface="Microsoft YaHei"/>
              </a:rPr>
              <a:t>为何非美国人的美股也进美国遗产税？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66928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C9D6E2"/>
                </a:solidFill>
                <a:latin typeface="Microsoft YaHei"/>
              </a:rPr>
              <a:t>90 分钟  ·  规则核对基准日 2026-09-19  ·  微出国 · 跨境家庭财富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本讲目标与 90 分钟时间轴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7451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01168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01168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93852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解释美国公司股票的 situs 规则与 US$60,000 门槛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43200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288036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88036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80720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用比例抵免公式做示意计算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1187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5800" y="3749039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3749039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675887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说出 706-NA 的步骤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055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461772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61772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54456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列出降低暴露的"选项与代价"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时间轴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1874519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2240" y="1874519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0–15′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1874519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问题引入与 situs 规则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09360" y="2496312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2496312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15–30′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0" y="2496312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身份判定（住所）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09360" y="3118104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92240" y="3118104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30–55′ 706-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0" y="3118104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NA 步骤与条约抵免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09360" y="3739896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3739896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55–75′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0" y="3739896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数字示例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09360" y="4361688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92240" y="4361688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75–85′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63840" y="4361688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降低暴露的选项与代价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4983480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92240" y="4983480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85–90′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0" y="4983480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转介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阅读指南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怎么读这套课件：三级规则核对标记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59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已对照官方页面、法条或政府公报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可上讲台；讲前只需确认没有新公告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1772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仅见二手资料，或为自行推算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讲前必须回官方原文复核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8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尚未完成官方核对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完成官方核对前，不得上讲台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706-NA 从住所到转移证书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4</a:t>
            </a:r>
          </a:p>
        </p:txBody>
      </p:sp>
      <p:pic>
        <p:nvPicPr>
          <p:cNvPr id="6" name="Picture 5" descr="s4-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706-NA 先判住所，再算税、抵免并申报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先从「判断身份（住所）」往后读，整条链的起点不是 SPT。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遗产税「非居民」按住所判定；条约抵免要通过申报主张。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去规则速查核 706-NA，再带住所和资产清单找持牌专业人士。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漏报遗产税可走自愿披露？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5</a:t>
            </a:r>
          </a:p>
        </p:txBody>
      </p:sp>
      <p:pic>
        <p:nvPicPr>
          <p:cNvPr id="6" name="Picture 5" descr="s4-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自愿披露减免未见官方依据，不进课件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先看右栏有没有官方依据；这里决定这句话能不能进入讲授内容。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这张卡只画能完整放下的一行；美股 situs 与爱尔兰 ETF 另有条件。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去规则速查核官方依据，带漏报问题找持牌专业人士。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situs 资产转介触发点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6</a:t>
            </a:r>
          </a:p>
        </p:txBody>
      </p:sp>
      <p:pic>
        <p:nvPicPr>
          <p:cNvPr id="6" name="Picture 5" descr="s4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situs 暴露、继承与受益人身份都可能触发转介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先看四个转介条件，确认问题是资产暴露、继承还是受益人身份。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全球遗产这一项还有「且持有美国不动产等」的条件，不能只看金额。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去清单与转介整理资产清单，再找持牌专业人士核申报。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§2104(a)：美国公司股票属美国 situs，与券商所在地无关；国内法下 NRNC 的申报门槛仅 US$60,000，信用额 US$13,000。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遗产税"非居民"按住所判定，而非 SPT：F-1 学生子女名下的美股同样适用。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条约抵免：加拿大居民可主张比例统一抵免；主张须提交 706-NA 并披露全球遗产——申报是前提🟡。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州层面遗产税或继承税⚠️；配偶继承时的配偶抵免与 QDOT 议题🟡／⚠️；未申报的后果🟡。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706-NA 步骤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706-NA 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判断身份（住所）→ 列美国 situs 资产与全球总遗产 → 扣除按比例分摊 → 按 §2001(c) 算税 → 条约抵免 → 9 个月内申报（4768 可展期 6 个月）→ 转移证书。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数字示例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数字示例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（US$；忽略扣除与配偶抵免，示意）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数字示例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数字示例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554480"/>
          <a:ext cx="11064240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040"/>
                <a:gridCol w="1844040"/>
                <a:gridCol w="1844040"/>
                <a:gridCol w="1844040"/>
                <a:gridCol w="1844040"/>
                <a:gridCol w="184404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案例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全球遗产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美国 situs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税前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比例抵免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应缴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A（陈家）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8,000,000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1,200,000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345,800 + 40% × 200,000 = 425,800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5,945,800 × 1.2 ÷ 8 = 891,870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0（仍须申报并主张条约）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B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25,000,000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3,000,000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345,800 + 40% × 2,000,000 = 1,145,800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5,945,800 × 3 ÷ 25 = 713,496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约 432,304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数字示例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数字示例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教学点：全球遗产越大，比例抵免越小；条约抵免以申报为前提。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降低暴露的常见思路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降低暴露的常见思路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（讲成"选项与代价"，不是承诺）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降低暴露的常见思路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降低暴露的常见思路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持有非美国发行人的基金（如爱尔兰 UCITS）或加拿大上市产品——须核对分红预扣、可得性，以及子女成为美国居民后的 PFIC 问题🟡；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通过加拿大公司持有（衔接 S3）；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以寿险提供流动性（衔接 S6）。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常见说法与条件化表述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常见说法与条件化表述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55448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常见说法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条件化表述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非美国人的美股不涉及美国遗产税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美国公司股票属 situs；NRNC 申报门槛 US$60,000；加拿大居民可主张条约比例抵免，但须申报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漏报遗产税可走 IRS 自愿披露减免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未见官方依据，不进课件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持有爱尔兰 ETF 就万事大吉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只是选项之一，须核对分红预扣、可得性与子女成为美国居民后的 PFIC 问题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练习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用陈家（全球遗产 US$8M、美股 US$1.2M）跑一遍；再把全球遗产改为 US$25M、美股改为 US$3M，观察抵免变化。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转介与必核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转介触发点 · 本讲必核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转介触发点（任一命中即转介持牌专业人士）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美国 situs 资产 &gt;US$60,000；全球遗产接近或超过 US$1,200,000 且持有美国不动产等；配偶继承美国资产；受益人已成为美国居民。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本讲必核（讲前回官方原文）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Form 706／706-NA 说明书（US$15M、条约抵免、披露声明格式）；美加条约 Art. XXIX B 原文；州遗产税与继承税；Reg. §1.1014-10。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S4 · 收尾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每讲统一收尾：三问清单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谁的身份？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什么资产在哪国？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What to file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需要什么文件或申报？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Microsoft YaHei"/>
              </a:rPr>
              <a:t>任一项答不上来，就是转介信号。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