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S3 · 90 分钟。核心问题：买、租、卖、传承各触发什么？。画出五阶段税务触发表；区分租金默认预扣与净额选择；解释 FIRPTA 预扣与 8288-B；理解持有结构为何必须由律师、会计师论证。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时间轴：0–10′ 五阶段总图 · 10–30′ 买入与持有 · 30–50′ 出租 · 50–65′ 出售 · 65–80′ 身故与结构对比 · 80–90′ 练习与转介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导读：先横读五个阶段，再看「状态」列，分清各阶段规则的核对重点。 / 出租还有净额选择，出售还有 8288-B；这张卡只画各阶段主触发规则。 / 去十讲对照原表，带出租、出售和持有主体问题找律师、会计师。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导读：先对照两栏：左边是口号式说法，右边是税率本身的准确含义。 / 图只处理遗产税税率这一行；综合税负和公司持有的条件仍要分别看。 / 去十讲核对案例，再带身份与持有结构问税务律师或 CPA。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导读：先看四个转介情形，再看三项「本讲必核」，把决策和资料核对分开。 / 拟通过公司或信托持有也在转介触发点，不只是已经出租或出售。 / 去清单与转介整理问题，再找律师、会计师核持有主体。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阶段 | 触发点与规则 | 状态 |</a:t>
            </a:r>
          </a:p>
          <a:p>
            <a:r>
              <a:t>|---|---|---|</a:t>
            </a:r>
          </a:p>
          <a:p>
            <a:r>
              <a:t>| 买入 | 资金来源与文件（衔接 S2）；融资与持有主体的选择（见结构表） | ⚠️ |</a:t>
            </a:r>
          </a:p>
          <a:p>
            <a:r>
              <a:t>| 持有 | 州与地方房产税；美国不动产属 situs，进入遗产税范围 | ✅／⚠️ |</a:t>
            </a:r>
          </a:p>
          <a:p>
            <a:r>
              <a:t>| 出租 | 默认租金毛额 30%（或较低条约税率）预扣；可依 §871(d) 选择按净额课税（W-8ECI、1040-NR，选择持续有效直至撤销）；加拿大侧外国税收抵免须核 | ✅／⚠️ |</a:t>
            </a:r>
          </a:p>
          <a:p>
            <a:r>
              <a:t>| 出售 | FIRPTA：买方预扣 15%／10%／0；Form 8288、8288-A；卖方可申请 8288-B；卖方报 1040-NR；加拿大侧按处置申报并核外国税收抵免 | 🟡／⚠️ |</a:t>
            </a:r>
          </a:p>
          <a:p>
            <a:r>
              <a:t>| 身故 | 美国不动产属 situs，&gt;US$60,000 须报 706-NA；配合条约抵免与加拿大视同处置（衔接 S4、S5） | ✅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（每一格均须律师、会计师论证，课堂只讲维度）</a:t>
            </a:r>
          </a:p>
          <a:p>
            <a:r>
              <a:t>| 结构 | 遗产税 situs | 公司层税与成本 | 融资 | 加拿大侧风险 |</a:t>
            </a:r>
          </a:p>
          <a:p>
            <a:r>
              <a:t>|---|---|---|---|---|</a:t>
            </a:r>
          </a:p>
          <a:p>
            <a:r>
              <a:t>| 个人直接持有 | 美国不动产属 situs | 无公司层税 | 视贷方 | 视同处置；外国税收抵免 |</a:t>
            </a:r>
          </a:p>
          <a:p>
            <a:r>
              <a:t>| 加拿大公司持有 | 外国公司股份不属 §2104(a) 的美国公司股份（方向有依据）🟡 | 公司层税、分支机构利得税等 | 视贷方 | 股东福利；出售时的税务 |</a:t>
            </a:r>
          </a:p>
          <a:p>
            <a:r>
              <a:t>| 美国 LLC／美国公司 | 视税务分类：透明实体通常穿透至不动产；按公司分类则股份属 situs⚠️ | 视分类 | 视贷方 | 加拿大侧对该实体的分类 |</a:t>
            </a:r>
          </a:p>
          <a:p>
            <a:r>
              <a:t>| 信托 | 视信托类型与授予人⚠️ | 视结构 | 视贷方 | T3／Schedule 15；S6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（每一格均须律师、会计师论证，课堂只讲维度）</a:t>
            </a:r>
          </a:p>
          <a:p>
            <a:r>
              <a:t>| 结构 | 遗产税 situs | 公司层税与成本 | 融资 | 加拿大侧风险 |</a:t>
            </a:r>
          </a:p>
          <a:p>
            <a:r>
              <a:t>|---|---|---|---|---|</a:t>
            </a:r>
          </a:p>
          <a:p>
            <a:r>
              <a:t>| 个人直接持有 | 美国不动产属 situs | 无公司层税 | 视贷方 | 视同处置；外国税收抵免 |</a:t>
            </a:r>
          </a:p>
          <a:p>
            <a:r>
              <a:t>| 加拿大公司持有 | 外国公司股份不属 §2104(a) 的美国公司股份（方向有依据）🟡 | 公司层税、分支机构利得税等 | 视贷方 | 股东福利；出售时的税务 |</a:t>
            </a:r>
          </a:p>
          <a:p>
            <a:r>
              <a:t>| 美国 LLC／美国公司 | 视税务分类：透明实体通常穿透至不动产；按公司分类则股份属 situs⚠️ | 视分类 | 视贷方 | 加拿大侧对该实体的分类 |</a:t>
            </a:r>
          </a:p>
          <a:p>
            <a:r>
              <a:t>| 信托 | 视信托类型与授予人⚠️ | 视结构 | 视贷方 | T3／Schedule 15；S6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不用口号，用 S5 的公式与数字。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常见说法 | 条件化表述 |</a:t>
            </a:r>
          </a:p>
          <a:p>
            <a:r>
              <a:t>|---|---|</a:t>
            </a:r>
          </a:p>
          <a:p>
            <a:r>
              <a:t>| 美国房产必然面临 60% 以上的双重税负 | 综合税负取决于全球遗产、成本、税率与条约抵免；S5 示意约为房价的 16%；"60%"未见官方来源，不进课件 |</a:t>
            </a:r>
          </a:p>
          <a:p>
            <a:r>
              <a:t>| 美国遗产税是 40% | 40% 是最高边际档而非有效税率；加拿大居民可用条约比例抵免 |</a:t>
            </a:r>
          </a:p>
          <a:p>
            <a:r>
              <a:t>| 用加拿大公司持有美国房产就能排除遗产税 | 方向有依据，但伴随公司层税、分支机构利得税与加拿大股东福利等成本，不是免费午餐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某家庭持有美国度假公寓 US$1,000,000（成本 US$400,000），填五阶段表，并标注各阶段需要的文件（与 S5 示意案例 P 衔接）。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出租、出售、拟改变持有主体、拟通过公司或信托持有。</a:t>
            </a:r>
          </a:p>
          <a:p>
            <a:r>
              <a:t>IRS 非居民出租房产页面与 Pub. 519；FIRPTA 官方页面与 Form 8288 说明；美加条约。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美国房产的生命周期税务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买、租、卖、传承各触发什么？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90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90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画出五阶段税务触发表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区分租金默认预扣与净额选择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解释 FIRPTA 预扣与 8288-B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055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61772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61772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4456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理解持有结构为何必须由律师、会计师论证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0–10′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五阶段总图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10–30′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买入与持有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30–50′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出租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50–65′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出售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09360" y="4361688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92240" y="4361688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65–80′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63840" y="4361688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身故与结构对比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4983480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92240" y="4983480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80–90′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0" y="4983480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练习与转介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五阶段税务触发表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3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买入、持有、出租、出售、身故各有不同触发规则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先横读五个阶段，再看「状态」列，分清各阶段规则的核对重点。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出租还有净额选择，出售还有 8288-B；这张卡只画各阶段主触发规则。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去十讲对照原表，带出租、出售和持有主体问题找律师、会计师。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40% 是最高边际档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3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40% 指最高边际档，不等于实际有效税率。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先对照两栏：左边是口号式说法，右边是税率本身的准确含义。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图只处理遗产税税率这一行；综合税负和公司持有的条件仍要分别看。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去十讲核对案例，再带身份与持有结构问税务律师或 CPA。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转介触发点：出租、出售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3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出租、出售或改变持有主体都触发转介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先看四个转介情形，再看三项「本讲必核」，把决策和资料核对分开。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拟通过公司或信托持有也在转介触发点，不只是已经出租或出售。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去清单与转介整理问题，再找律师、会计师核持有主体。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五阶段表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五阶段表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554480"/>
          <a:ext cx="1106424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阶段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触发点与规则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状态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买入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资金来源与文件（衔接 S2）；融资与持有主体的选择（见结构表）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持有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州与地方房产税；美国不动产属 situs，进入遗产税范围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已核对／未核对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出租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默认租金毛额 30%（或较低条约税率）预扣；可依 §871(d) 选择按净额课税（W-8ECI、1040-NR，选择持续有效直至撤销）；加拿大侧外国税收抵免须核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已核对／未核对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出售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FIRPTA：买方预扣 15%／10%／0；Form 8288、8288-A；卖方可申请 8288-B；卖方报 1040-NR；加拿大侧按处置申报并核外国税收抵免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须复核／未核对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身故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美国不动产属 situs，&gt;US$60,000 须报 706-NA；配合条约抵免与加拿大视同处置（衔接 S4、S5）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已核对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持有结构对比表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持有结构对比表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（每一格均须律师、会计师论证，课堂只讲维度）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持有结构对比表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持有结构对比表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554480"/>
          <a:ext cx="1106424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结构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遗产税 situs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公司层税与成本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融资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加拿大侧风险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个人直接持有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美国不动产属 situs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无公司层税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视贷方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视同处置；外国税收抵免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加拿大公司持有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外国公司股份不属 §2104(a) 的美国公司股份（方向有依据）须复核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公司层税、分支机构利得税等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视贷方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股东福利；出售时的税务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 LLC／美国公司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视税务分类：透明实体通常穿透至不动产；按公司分类则股份属 situs未核对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视分类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视贷方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加拿大侧对该实体的分类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信托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视信托类型与授予人未核对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视结构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视贷方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T3／Schedule 15；S6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「60%」怎么讲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「60%」怎么讲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不用口号，用 S5 的公式与数字。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常见说法与条件化表述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常见说法与条件化表述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常见说法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条件化表述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美国房产必然面临 60% 以上的双重税负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综合税负取决于全球遗产、成本、税率与条约抵免；S5 示意约为房价的 16%；"60%"未见官方来源，不进课件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美国遗产税是 40%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40% 是最高边际档而非有效税率；加拿大居民可用条约比例抵免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用加拿大公司持有美国房产就能排除遗产税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方向有依据，但伴随公司层税、分支机构利得税与加拿大股东福利等成本，不是免费午餐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某家庭持有美国度假公寓 US$1,000,000（成本 US$400,000），填五阶段表，并标注各阶段需要的文件（与 S5 示意案例 P 衔接）。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出租、出售、拟改变持有主体、拟通过公司或信托持有。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IRS 非居民出租房产页面与 Pub. 519；FIRPTA 官方页面与 Form 8288 说明；美加条约。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S3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