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</p:sldIdLst>
  <p:notesMasterIdLst>
    <p:notesMasterId r:id="rId3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notesMaster" Target="notesMasters/notesMaster1.xml"/><Relationship Id="rId35" Type="http://schemas.openxmlformats.org/officeDocument/2006/relationships/presProps" Target="presProps.xml"/><Relationship Id="rId36" Type="http://schemas.openxmlformats.org/officeDocument/2006/relationships/viewProps" Target="viewProps.xml"/><Relationship Id="rId37" Type="http://schemas.openxmlformats.org/officeDocument/2006/relationships/theme" Target="theme/theme1.xml"/><Relationship Id="rId3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zh-CN"/>
              <a:t>7/23/19</a:t>
            </a:fld>
            <a:endParaRPr lang="zh-C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/>
              <a:t>Click to edit Master text styles</a:t>
            </a:r>
          </a:p>
          <a:p>
            <a:pPr lvl="1"/>
            <a:r>
              <a:rPr lang="zh-CN"/>
              <a:t>Second level</a:t>
            </a:r>
          </a:p>
          <a:p>
            <a:pPr lvl="2"/>
            <a:r>
              <a:rPr lang="zh-CN"/>
              <a:t>Third level</a:t>
            </a:r>
          </a:p>
          <a:p>
            <a:pPr lvl="3"/>
            <a:r>
              <a:rPr lang="zh-CN"/>
              <a:t>Fourth level</a:t>
            </a:r>
          </a:p>
          <a:p>
            <a:pPr lvl="4"/>
            <a:r>
              <a:rPr lang="zh-CN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zh-CN"/>
              <a:t>‹#›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S2 · 90 分钟。核心问题：申报义务何时产生？学习目标：用“出资国 → 接收人身份 → 用途 → 文件”四步判断；会做 3520 关联人合并；区分“申报”与“缴税”。</a:t>
            </a:r>
            <a:endParaRPr 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zh-CN"/>
              <a:t>1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把三问清单放到本讲：谁的身份——接收人是不是 U.S. person、何时成为；什么资产在哪国——钱从哪国出、到哪国、做什么用（A 线加拿大，B 线中国大陆）；需要什么文件与申报——3520 Part IV、赠与文件，以及加拿大、中国侧的文件。</a:t>
            </a:r>
            <a:endParaRPr 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zh-CN"/>
              <a:t>2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时间轴：0–10′ 框架 · 10–35′ 美国侧 3520 Part IV · 35–50′ 捐赠人赠与税（NRNC）· 50–60′ 加拿大侧 · 60–70′ 中国侧 · 70–85′ 案例 · 85–90′ 清单与转介。</a:t>
            </a:r>
            <a:endParaRPr 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zh-CN"/>
              <a:t>3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每张规则页都带核对标记与来源编号。已核对：可上讲台，讲前确认没有新公告；待复核：讲前必须回官方原文复核；未核对：完成官方核对前，不得上讲台。课件中以红色横幅标出未核对内容，核对完成后可删除横幅或整页。</a:t>
            </a:r>
            <a:endParaRPr 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zh-CN"/>
              <a:t>4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0–10′ 框架。四步判断：出资国 → 接收人身份 → 用途 → 文件。先判断，再申报；“申报”不等于“缴税”。</a:t>
            </a:r>
            <a:endParaRPr 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zh-CN"/>
              <a:t>5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A 线：加拿大父母 → 美国子女；B 线：中国大陆父母 → 美国子女。进入美国后：接收人是 U.S. person 时适用 3520 Part IV；捐赠人为 NRNC 时，美国赠与税仅对美国不动产与有形资产征，美国公司股票等无形资产不征。加拿大侧（无赠与税、视同处置）为未核对项。美国 1% 汇款消费税不涉及汇入美国。</a:t>
            </a:r>
            <a:endParaRPr 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zh-CN"/>
              <a:t>6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触发：接收人为 U.S. person，当年从非居民外国人或外国遗产收到合计 &gt;US$100,000（关联人合并）；&gt;US$5,000 的每笔逐项列明。义务人是 U.S. person，仍为非居民时通常不是申报人。</a:t>
            </a:r>
            <a:endParaRPr 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zh-CN"/>
              <a:t>7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3520 Part IV 的义务人是 U.S. person；仍为非居民时通常不是申报人，成为美国税务居民之后所收赠与才落入。居民身份如何认定，回到 S1（SPT、居民起算日，Pub. 519 复核）。时间区间为陈家儿子的示意。</a:t>
            </a:r>
            <a:endParaRPr 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zh-CN"/>
              <a:t>8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合并关联人（父母、祖父母、兄弟姐妹，含中介与代持）；全年合并。分批汇款按年度并合并关联人计算，分批不改变结论（案例 4）。</a:t>
            </a:r>
            <a:endParaRPr 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zh-CN"/>
              <a:t>9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排除项：直接支付给教育机构的学费、给医疗机构的医疗费不算；RRSP/RRIF 依 Rev. Proc. 2014-55 免报；TFSA、RESP 等须逐项核对 Rev. Proc. 2020-17 条件（未核对，完成官方核对前不得上讲台）。</a:t>
            </a:r>
            <a:endParaRPr 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zh-CN"/>
              <a:t>10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来自外国公司或合伙的“赠与”：门槛更低（按通胀调整；二手资料称 2025 年 US$20,116、2026 年 US$20,573，以 Rev. Proc. 2025-32 为准）；可能被重新定性；信托分配报 Part III，不是 Part IV。</a:t>
            </a:r>
            <a:endParaRPr 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zh-CN"/>
              <a:t>11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到期日：纳税年度结束后第 4 个月 15 日；随所得税延期最迟第 10 个月 15 日（10/15）；单独寄送，不附在 1040 内。示例：2025 纳税年度 → 2026-04-15；随所得税延期 → 2026-10-15。</a:t>
            </a:r>
            <a:endParaRPr 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zh-CN"/>
              <a:t>12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Part IV：5%／月，最高 25%（§6039F），合理原因可免；信托类 Part I/III：US$10,000 或 35% 较大者；3520-A：US$10,000 或 5%。IRS 实务：2024-10 起，对迟报 3520 Part IV 不再自动评罚，先审合理原因说明。</a:t>
            </a:r>
            <a:endParaRPr 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zh-CN"/>
              <a:t>13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汇款本身不触发罚款；触发点是 U.S. person 收到超门槛外国赠与而未按时申报。3520 是信息申报，不计算税款。25% 是 §6039F 迟报罚款的上限（每月 5%），有合理原因可免。</a:t>
            </a:r>
            <a:endParaRPr 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zh-CN"/>
              <a:t>14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当年版表格可能要求提供赠与人税号（待复核，讲前核对说明书）。需报 1040-NR、706-NA、3520 等的非美国人须有 SSN 或 ITIN（Form W-7）（未核对，完成官方核对前不得上讲台）。</a:t>
            </a:r>
            <a:endParaRPr 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zh-CN"/>
              <a:t>15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捐赠人为 NRNC：仅对位于美国的不动产和有形资产征赠与税；美国公司股票等无形资产不征（§2501(a)(2)）；报 Form 709-NA；2026 年年度免税额 US$19,000（非公民配偶 US$194,000）。对照：遗产税侧，美国公司股票属美国 situs（S4 详讲）。</a:t>
            </a:r>
            <a:endParaRPr 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zh-CN"/>
              <a:t>16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加拿大侧为未核对项：加拿大无赠与税，但赠与增值资产会产生视同处置；须核 CRA 关联人规则与归属规则。完成官方核对前不得上讲台。</a:t>
            </a:r>
            <a:endParaRPr 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zh-CN"/>
              <a:t>17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个人年度结汇／购汇便利化额度每人每年等值 US$50,000，超额需真实性材料；购汇不得用于境外买房、证券投资、购买人寿保险等未开放的资本项目。以国家外汇管理局最新规定为准。</a:t>
            </a:r>
            <a:endParaRPr 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zh-CN"/>
              <a:t>18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美国侧：关联人与全年合并计算，分批无效。中国侧：以他人名义拆分额度等规避做法属违规风险，仅作风险提示，不讲成技巧。系列红线：不讲规避申报、隐匿资产、拆分额度、欺诈性转让的做法。</a:t>
            </a:r>
            <a:endParaRPr 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zh-CN"/>
              <a:t>19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IRC §4475，2026-01-01 起，对以现金、汇票、本票等实物工具资金的美国对外汇款征 1%；银行账户资金与美国发行的借记卡／信用卡资金不征；不涉及汇入美国。因此父母汇钱给孩子（汇入美国）通常不适用。</a:t>
            </a:r>
            <a:endParaRPr 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zh-CN"/>
              <a:t>20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案例 1：2029 年儿子已成为美国税务居民：母亲汇 US$85,000，父亲汇 US$40,000 → 关联合并 US$125,000，超过 US$100,000 → 须报 3520 Part IV。案例 2：父母直接向学校支付学费 → 不计入。案例 3：通过父母的公司“赠与” → 适用公司类门槛，且可能被重新定性。案例 4：分批汇款 → 按年度并合并关联人计算，分批不改变结论。</a:t>
            </a:r>
            <a:endParaRPr 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zh-CN"/>
              <a:t>21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案例 1：母亲汇 US$85,000，父亲汇 US$40,000，父母为关联人，合并为 US$125,000，超过 US$100,000，须报 3520 Part IV；两笔均 &gt;US$5,000，逐项列明。无直付学费或医疗，无可剔除。</a:t>
            </a:r>
            <a:endParaRPr 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zh-CN"/>
              <a:t>22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案例 2：父母直接向学校支付学费 → 不计入。案例 3：通过父母的公司“赠与” → 适用公司类门槛（2026 年 US$20,573，待复核），且可能被重新定性。案例 4：分批汇款 → 按年度并合并关联人计算，分批不改变结论。</a:t>
            </a:r>
            <a:endParaRPr 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zh-CN"/>
              <a:t>23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练习：把案例 1–4 录入 3520 合并计算器。输入字段：接收人是否 U.S. person；赠与人；与接收人的关系；赠与人类型（个人／遗产／公司／合伙）；金额；日期；是否直付学费或医疗。案例 1 已示范，案例 2–4 由学员自行填行。</a:t>
            </a:r>
            <a:endParaRPr 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zh-CN"/>
              <a:t>24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3520 合并门槛计算器逻辑：剔除直付项 → 个人与遗产类按关联人合并求和 → &gt;US$100,000 触发 Part IV，&gt;US$5,000 的每笔列示；公司与合伙类合并后与当年门槛比较（2026 年 US$20,573，待复核）→ 输出：是否触发；须逐项列示清单；到期日提示。</a:t>
            </a:r>
            <a:endParaRPr 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zh-CN"/>
              <a:t>25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“汇款本身触发 25% 罚款”——汇款不触发；触发点是 U.S. person 收到超门槛外国赠与而未按时申报；25% 是 §6039F 迟报罚款的上限（每月 5%），有合理原因可免。“分批汇款可以规避申报”——关联人与全年合并计算，分批无效。“美国新的汇款税会影响父母汇钱给孩子”——1% 汇款税针对从美国汇出的现金类汇款，不针对汇入美国。</a:t>
            </a:r>
            <a:endParaRPr 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zh-CN"/>
              <a:t>26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赠与文件清单：赠与函、资金来源、银行流水、接收人身份的时点、3520 到期日与延期。</a:t>
            </a:r>
            <a:endParaRPr 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zh-CN"/>
              <a:t>27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转介触发点：接收人为美国人且全年合计可能接近或超过 US$100,000；出资方为公司或信托；须签署申报。转介地图见系列文案规范 9.2。</a:t>
            </a:r>
            <a:endParaRPr 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zh-CN"/>
              <a:t>28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三问清单收尾。谁的身份：接收人是不是 U.S. person、何时成为。什么资产在哪国：钱从哪国出、进入哪国、用于什么。文件与申报：3520 Part IV（到期日与延期）、赠与文件清单。预告 S3：买、租、卖、传承各自触发什么？</a:t>
            </a:r>
            <a:endParaRPr 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zh-CN"/>
              <a:t>29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工具：3520 合并门槛计算器、赠与文件清单。计算器规格见 6.3(c)：输入（接收人是否 U.S. person；赠与人；与接收人的关系；赠与人类型；金额；日期；是否直付学费或医疗）；逻辑（剔除直付项 → 个人与遗产类按关联人合并求和 → &gt;US$100,000 触发 Part IV，&gt;US$5,000 的每笔列示；公司与合伙类合并后与当年门槛比较）；输出（是否触发；须逐项列示清单；到期日提示）。</a:t>
            </a:r>
            <a:endParaRPr 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zh-CN"/>
              <a:t>30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本讲必核：Form 3520 当年版说明书；Rev. Proc. 2025-32；国家外汇管理局最新规定。O = 官方／一手来源，X = 二手线索。</a:t>
            </a:r>
            <a:endParaRPr 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zh-CN"/>
              <a:t>31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续上页。O = 官方／一手来源；X = 二手线索，须回官方复核。</a:t>
            </a:r>
            <a:endParaRPr 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zh-CN"/>
              <a:t>32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10241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900" dirty="0">
                <a:solidFill>
                  <a:srgbClr val="66727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本讲座为教育性内容，不构成法律、税务、投资、保险或移民意见。规则截至 2026-09-19，请以官方来源及持牌专业人士的意见为准。</a:t>
            </a:r>
            <a:endParaRPr lang="zh-CN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40080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6727F"/>
                </a:solidFill>
                <a:latin typeface="Microsoft YaHei"/>
                <a:ea typeface="Microsoft YaHei"/>
                <a:cs typeface="Microsoft YaHei"/>
              </a:defRPr>
            </a:lvl1pPr>
          </a:lstStyle>
          <a:p>
            <a:pPr algn="r"/>
            <a:fld id="{F7021451-1387-4CA6-816F-3879F97B5CBC}" type="slidenum">
              <a:rPr b="0" lang="zh-CN"/>
              <a:t>1002</a:t>
            </a:fld>
            <a:endParaRPr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">
    <p:bg>
      <p:bgPr>
        <a:solidFill>
          <a:srgbClr val="1323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2960" y="6355080"/>
            <a:ext cx="10515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900" dirty="0">
                <a:solidFill>
                  <a:srgbClr val="9AA9B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本讲座为教育性内容，不构成法律、税务、投资、保险或移民意见。规则截至 2026-09-19，请以官方来源及持牌专业人士的意见为准。</a:t>
            </a:r>
            <a:endParaRPr lang="zh-CN" sz="9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40080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6727F"/>
                </a:solidFill>
                <a:latin typeface="Microsoft YaHei"/>
                <a:ea typeface="Microsoft YaHei"/>
                <a:cs typeface="Microsoft YaHei"/>
              </a:defRPr>
            </a:lvl1pPr>
          </a:lstStyle>
          <a:p>
            <a:pPr algn="r"/>
            <a:fld id="{F7021451-1387-4CA6-816F-3879F97B5CBC}" type="slidenum">
              <a:rPr b="0" lang="zh-CN"/>
              <a:t>null</a:t>
            </a:fld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2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7-1.png"/><Relationship Id="rId2" Type="http://schemas.openxmlformats.org/officeDocument/2006/relationships/image" Target="../media/image-27-2.png"/><Relationship Id="rId3" Type="http://schemas.openxmlformats.org/officeDocument/2006/relationships/image" Target="../media/image-27-3.png"/><Relationship Id="rId4" Type="http://schemas.openxmlformats.org/officeDocument/2006/relationships/image" Target="../media/image-27-4.png"/><Relationship Id="rId5" Type="http://schemas.openxmlformats.org/officeDocument/2006/relationships/image" Target="../media/image-27-5.png"/><Relationship Id="rId6" Type="http://schemas.openxmlformats.org/officeDocument/2006/relationships/image" Target="../media/image-27-6.png"/><Relationship Id="rId7" Type="http://schemas.openxmlformats.org/officeDocument/2006/relationships/image" Target="../media/image-27-7.png"/><Relationship Id="rId8" Type="http://schemas.openxmlformats.org/officeDocument/2006/relationships/slideLayout" Target="../slideLayouts/slideLayout2.xml"/><Relationship Id="rId9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0-1.png"/><Relationship Id="rId2" Type="http://schemas.openxmlformats.org/officeDocument/2006/relationships/image" Target="../media/image-30-2.png"/><Relationship Id="rId3" Type="http://schemas.openxmlformats.org/officeDocument/2006/relationships/image" Target="../media/image-30-3.pn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hyperlink" Target="https://www.irs.gov/instructions/i3520" TargetMode="External"/><Relationship Id="rId2" Type="http://schemas.openxmlformats.org/officeDocument/2006/relationships/hyperlink" Target="https://www.irs.gov/pub/irs-npl/2023ntf-15-foreign-gift-and-trust-reporting-on-form-3520-and-3520-a.pdf" TargetMode="External"/><Relationship Id="rId3" Type="http://schemas.openxmlformats.org/officeDocument/2006/relationships/hyperlink" Target="https://www.irs.gov/node/6195" TargetMode="External"/><Relationship Id="rId4" Type="http://schemas.openxmlformats.org/officeDocument/2006/relationships/hyperlink" Target="https://www.irs.gov/node/71196" TargetMode="External"/><Relationship Id="rId5" Type="http://schemas.openxmlformats.org/officeDocument/2006/relationships/hyperlink" Target="https://www.irs.gov/node/71191" TargetMode="External"/><Relationship Id="rId6" Type="http://schemas.openxmlformats.org/officeDocument/2006/relationships/hyperlink" Target="https://taxpayeradvocate.irs.gov/news/nta-blog/irs-hears-concerns-from-tas-and-practitioners-makes-favorable-changes-to-foreign-gifts-and-inheritance-filing-penalties/2024/10" TargetMode="External"/><Relationship Id="rId7" Type="http://schemas.openxmlformats.org/officeDocument/2006/relationships/slideLayout" Target="../slideLayouts/slideLayout2.xml"/><Relationship Id="rId8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hyperlink" Target="https://public-inspection.federalregister.gov/2026-07085.pdf" TargetMode="External"/><Relationship Id="rId2" Type="http://schemas.openxmlformats.org/officeDocument/2006/relationships/hyperlink" Target="https://www.eitc.irs.gov/pub/irs-drop/n-25-55.pdf" TargetMode="External"/><Relationship Id="rId3" Type="http://schemas.openxmlformats.org/officeDocument/2006/relationships/hyperlink" Target="https://www.safe.gov.cn/neimenggu/file/file/20170728/b94fb1d6db30472584863040ecb838f3.pdf" TargetMode="External"/><Relationship Id="rId4" Type="http://schemas.openxmlformats.org/officeDocument/2006/relationships/hyperlink" Target="https://www.safe.gov.cn/beijing/file/file/20191127/b29df7fa63504266b9ccb23429185d40.pdf" TargetMode="External"/><Relationship Id="rId5" Type="http://schemas.openxmlformats.org/officeDocument/2006/relationships/hyperlink" Target="https://kpmg.com/us/en/taxnewsflash/news/2025/10/tnf-rev-proc-2025-32-inflation-adjustments-for-2026-individual-taxpayers.html" TargetMode="External"/><Relationship Id="rId6" Type="http://schemas.openxmlformats.org/officeDocument/2006/relationships/hyperlink" Target="https://www.morganlewis.com/pubs/2025/10/irs-announces-increased-gift-and-estate-tax-exemption-amounts-for-2026" TargetMode="External"/><Relationship Id="rId7" Type="http://schemas.openxmlformats.org/officeDocument/2006/relationships/hyperlink" Target="https://cdn.taxesforexpats.com/articles/expat-tax-rules/foreign-gift-tax.html" TargetMode="External"/><Relationship Id="rId8" Type="http://schemas.openxmlformats.org/officeDocument/2006/relationships/slideLayout" Target="../slideLayouts/slideLayout2.xml"/><Relationship Id="rId9" Type="http://schemas.openxmlformats.org/officeDocument/2006/relationships/notesSlide" Target="../notesSlides/notesSlide3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035040" y="731520"/>
            <a:ext cx="5852160" cy="4023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zh-CN" sz="21000" b="1" dirty="0">
                <a:solidFill>
                  <a:srgbClr val="1D36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S2</a:t>
            </a:r>
            <a:endParaRPr lang="zh-CN" sz="210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8686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600" b="1" dirty="0">
                <a:solidFill>
                  <a:srgbClr val="8FD3D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《美加跨境家庭财富保护与传承》 讲座系列</a:t>
            </a:r>
            <a:endParaRPr lang="zh-CN" sz="16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1691640"/>
            <a:ext cx="768096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4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跨境赠与：</a:t>
            </a:r>
            <a:endParaRPr lang="zh-CN" sz="4000" dirty="0"/>
          </a:p>
          <a:p>
            <a:pPr indent="0" marL="0">
              <a:buNone/>
            </a:pPr>
            <a:r>
              <a:rPr lang="zh-CN" sz="4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父母的钱如何合规进入美国</a:t>
            </a:r>
            <a:endParaRPr lang="zh-CN" sz="4000" dirty="0"/>
          </a:p>
        </p:txBody>
      </p:sp>
      <p:sp>
        <p:nvSpPr>
          <p:cNvPr id="5" name="Text 3"/>
          <p:cNvSpPr txBox="1"/>
          <p:nvPr/>
        </p:nvSpPr>
        <p:spPr>
          <a:xfrm>
            <a:off x="822960" y="379476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300" b="1" dirty="0">
                <a:solidFill>
                  <a:srgbClr val="8FD3D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核心问题</a:t>
            </a:r>
            <a:endParaRPr lang="zh-CN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822960" y="4114800"/>
            <a:ext cx="7680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24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申报义务何时产生？</a:t>
            </a:r>
            <a:endParaRPr lang="zh-CN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5257800"/>
            <a:ext cx="8686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400" dirty="0">
                <a:solidFill>
                  <a:srgbClr val="B9C6D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90 分钟  ·  首期招生 S0–S2  ·  规则核对基准日 2026-09-19</a:t>
            </a:r>
            <a:endParaRPr lang="zh-CN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S2 · 开场</a:t>
            </a:r>
            <a:endParaRPr lang="zh-CN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1109441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2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本讲的三问：谁收、从哪来、报什么</a:t>
            </a:r>
            <a:endParaRPr lang="zh-CN" sz="2800" dirty="0"/>
          </a:p>
        </p:txBody>
      </p:sp>
      <p:sp>
        <p:nvSpPr>
          <p:cNvPr id="5" name="Shape 2"/>
          <p:cNvSpPr/>
          <p:nvPr/>
        </p:nvSpPr>
        <p:spPr>
          <a:xfrm>
            <a:off x="548640" y="1554480"/>
            <a:ext cx="3515258" cy="3520440"/>
          </a:xfrm>
          <a:prstGeom prst="roundRect">
            <a:avLst>
              <a:gd name="adj" fmla="val 2601"/>
            </a:avLst>
          </a:prstGeom>
          <a:solidFill>
            <a:srgbClr val="F0F4F7"/>
          </a:solidFill>
          <a:ln/>
        </p:spPr>
      </p:sp>
      <p:sp>
        <p:nvSpPr>
          <p:cNvPr id="6" name="Shape 3"/>
          <p:cNvSpPr/>
          <p:nvPr/>
        </p:nvSpPr>
        <p:spPr>
          <a:xfrm>
            <a:off x="868680" y="1828800"/>
            <a:ext cx="731520" cy="731520"/>
          </a:xfrm>
          <a:prstGeom prst="ellipse">
            <a:avLst/>
          </a:prstGeom>
          <a:solidFill>
            <a:srgbClr val="1B7F8C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1560" y="2011680"/>
            <a:ext cx="365760" cy="365760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1783080" y="1828800"/>
            <a:ext cx="205221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8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Who</a:t>
            </a:r>
            <a:endParaRPr lang="zh-CN" sz="1800" dirty="0"/>
          </a:p>
        </p:txBody>
      </p:sp>
      <p:sp>
        <p:nvSpPr>
          <p:cNvPr id="9" name="Text 5"/>
          <p:cNvSpPr txBox="1"/>
          <p:nvPr/>
        </p:nvSpPr>
        <p:spPr>
          <a:xfrm>
            <a:off x="868680" y="2880360"/>
            <a:ext cx="287517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20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谁的身份？</a:t>
            </a:r>
            <a:endParaRPr lang="zh-CN" sz="2000" dirty="0"/>
          </a:p>
        </p:txBody>
      </p:sp>
      <p:sp>
        <p:nvSpPr>
          <p:cNvPr id="10" name="Text 6"/>
          <p:cNvSpPr txBox="1"/>
          <p:nvPr/>
        </p:nvSpPr>
        <p:spPr>
          <a:xfrm>
            <a:off x="868680" y="3520440"/>
            <a:ext cx="2875178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5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接收人是不是 U.S. person？是从哪一年开始的？</a:t>
            </a:r>
            <a:endParaRPr lang="zh-CN" sz="1500" dirty="0"/>
          </a:p>
        </p:txBody>
      </p:sp>
      <p:sp>
        <p:nvSpPr>
          <p:cNvPr id="11" name="Shape 7"/>
          <p:cNvSpPr/>
          <p:nvPr/>
        </p:nvSpPr>
        <p:spPr>
          <a:xfrm>
            <a:off x="4338218" y="1554480"/>
            <a:ext cx="3515258" cy="3520440"/>
          </a:xfrm>
          <a:prstGeom prst="roundRect">
            <a:avLst>
              <a:gd name="adj" fmla="val 2601"/>
            </a:avLst>
          </a:prstGeom>
          <a:solidFill>
            <a:srgbClr val="F0F4F7"/>
          </a:solidFill>
          <a:ln/>
        </p:spPr>
      </p:sp>
      <p:sp>
        <p:nvSpPr>
          <p:cNvPr id="12" name="Shape 8"/>
          <p:cNvSpPr/>
          <p:nvPr/>
        </p:nvSpPr>
        <p:spPr>
          <a:xfrm>
            <a:off x="4658258" y="1828800"/>
            <a:ext cx="731520" cy="731520"/>
          </a:xfrm>
          <a:prstGeom prst="ellipse">
            <a:avLst/>
          </a:prstGeom>
          <a:solidFill>
            <a:srgbClr val="1B7F8C"/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1138" y="2011680"/>
            <a:ext cx="365760" cy="365760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5572658" y="1828800"/>
            <a:ext cx="205221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8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Where</a:t>
            </a:r>
            <a:endParaRPr lang="zh-CN" sz="1800" dirty="0"/>
          </a:p>
        </p:txBody>
      </p:sp>
      <p:sp>
        <p:nvSpPr>
          <p:cNvPr id="15" name="Text 10"/>
          <p:cNvSpPr txBox="1"/>
          <p:nvPr/>
        </p:nvSpPr>
        <p:spPr>
          <a:xfrm>
            <a:off x="4658258" y="2880360"/>
            <a:ext cx="287517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20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资产在哪国？</a:t>
            </a:r>
            <a:endParaRPr lang="zh-CN" sz="2000" dirty="0"/>
          </a:p>
        </p:txBody>
      </p:sp>
      <p:sp>
        <p:nvSpPr>
          <p:cNvPr id="16" name="Text 11"/>
          <p:cNvSpPr txBox="1"/>
          <p:nvPr/>
        </p:nvSpPr>
        <p:spPr>
          <a:xfrm>
            <a:off x="4658258" y="3520440"/>
            <a:ext cx="2875178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5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钱从哪国出、到哪国、做什么用？A 线：加拿大；B 线：中国大陆。</a:t>
            </a:r>
            <a:endParaRPr lang="zh-CN" sz="1500" dirty="0"/>
          </a:p>
        </p:txBody>
      </p:sp>
      <p:sp>
        <p:nvSpPr>
          <p:cNvPr id="17" name="Shape 12"/>
          <p:cNvSpPr/>
          <p:nvPr/>
        </p:nvSpPr>
        <p:spPr>
          <a:xfrm>
            <a:off x="8127797" y="1554480"/>
            <a:ext cx="3515258" cy="3520440"/>
          </a:xfrm>
          <a:prstGeom prst="roundRect">
            <a:avLst>
              <a:gd name="adj" fmla="val 2601"/>
            </a:avLst>
          </a:prstGeom>
          <a:solidFill>
            <a:srgbClr val="F0F4F7"/>
          </a:solidFill>
          <a:ln/>
        </p:spPr>
      </p:sp>
      <p:sp>
        <p:nvSpPr>
          <p:cNvPr id="18" name="Shape 13"/>
          <p:cNvSpPr/>
          <p:nvPr/>
        </p:nvSpPr>
        <p:spPr>
          <a:xfrm>
            <a:off x="8447837" y="1828800"/>
            <a:ext cx="731520" cy="731520"/>
          </a:xfrm>
          <a:prstGeom prst="ellipse">
            <a:avLst/>
          </a:prstGeom>
          <a:solidFill>
            <a:srgbClr val="1B7F8C"/>
          </a:solidFill>
          <a:ln/>
        </p:spPr>
      </p:sp>
      <p:pic>
        <p:nvPicPr>
          <p:cNvPr id="1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30717" y="2011680"/>
            <a:ext cx="365760" cy="365760"/>
          </a:xfrm>
          <a:prstGeom prst="rect">
            <a:avLst/>
          </a:prstGeom>
        </p:spPr>
      </p:pic>
      <p:sp>
        <p:nvSpPr>
          <p:cNvPr id="20" name="Text 14"/>
          <p:cNvSpPr txBox="1"/>
          <p:nvPr/>
        </p:nvSpPr>
        <p:spPr>
          <a:xfrm>
            <a:off x="9362237" y="1828800"/>
            <a:ext cx="205221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8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What to file</a:t>
            </a:r>
            <a:endParaRPr lang="zh-CN" sz="1800" dirty="0"/>
          </a:p>
        </p:txBody>
      </p:sp>
      <p:sp>
        <p:nvSpPr>
          <p:cNvPr id="21" name="Text 15"/>
          <p:cNvSpPr txBox="1"/>
          <p:nvPr/>
        </p:nvSpPr>
        <p:spPr>
          <a:xfrm>
            <a:off x="8447837" y="2880360"/>
            <a:ext cx="287517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20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需要什么文件与申报？</a:t>
            </a:r>
            <a:endParaRPr lang="zh-CN" sz="2000" dirty="0"/>
          </a:p>
        </p:txBody>
      </p:sp>
      <p:sp>
        <p:nvSpPr>
          <p:cNvPr id="22" name="Text 16"/>
          <p:cNvSpPr txBox="1"/>
          <p:nvPr/>
        </p:nvSpPr>
        <p:spPr>
          <a:xfrm>
            <a:off x="8447837" y="3520440"/>
            <a:ext cx="2875178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5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3520 Part IV、赠与文件，以及加拿大、中国侧的文件。</a:t>
            </a:r>
            <a:endParaRPr lang="zh-CN" sz="1500" dirty="0"/>
          </a:p>
        </p:txBody>
      </p:sp>
      <p:sp>
        <p:nvSpPr>
          <p:cNvPr id="23" name="Shape 17"/>
          <p:cNvSpPr/>
          <p:nvPr/>
        </p:nvSpPr>
        <p:spPr>
          <a:xfrm>
            <a:off x="548640" y="5349240"/>
            <a:ext cx="11094415" cy="548640"/>
          </a:xfrm>
          <a:prstGeom prst="roundRect">
            <a:avLst>
              <a:gd name="adj" fmla="val 16667"/>
            </a:avLst>
          </a:prstGeom>
          <a:solidFill>
            <a:srgbClr val="13233A"/>
          </a:solidFill>
          <a:ln/>
        </p:spPr>
      </p:sp>
      <p:sp>
        <p:nvSpPr>
          <p:cNvPr id="24" name="Text 18"/>
          <p:cNvSpPr txBox="1"/>
          <p:nvPr/>
        </p:nvSpPr>
        <p:spPr>
          <a:xfrm>
            <a:off x="914400" y="5349240"/>
            <a:ext cx="1036289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5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收尾时，我们会用同一张三问清单回答这三个问题。</a:t>
            </a:r>
            <a:endParaRPr lang="zh-CN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40080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6727F"/>
                </a:solidFill>
                <a:latin typeface="Microsoft YaHei"/>
                <a:ea typeface="Microsoft YaHei"/>
                <a:cs typeface="Microsoft YaHei"/>
              </a:defRPr>
            </a:lvl1pPr>
          </a:lstStyle>
          <a:p>
            <a:pPr algn="r"/>
            <a:fld id="{F7021451-1387-4CA6-816F-3879F97B5CBC}" type="slidenum">
              <a:rPr b="0" lang="zh-CN"/>
              <a:t>2</a:t>
            </a:fld>
            <a:endParaRPr lang="zh-CN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S2 · 导览</a:t>
            </a:r>
            <a:endParaRPr lang="zh-CN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1109441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2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本讲目标与 90 分钟时间轴</a:t>
            </a:r>
            <a:endParaRPr lang="zh-CN" sz="2800" dirty="0"/>
          </a:p>
        </p:txBody>
      </p:sp>
      <p:sp>
        <p:nvSpPr>
          <p:cNvPr id="5" name="Shape 2"/>
          <p:cNvSpPr/>
          <p:nvPr/>
        </p:nvSpPr>
        <p:spPr>
          <a:xfrm>
            <a:off x="548640" y="1554480"/>
            <a:ext cx="3515258" cy="1188720"/>
          </a:xfrm>
          <a:prstGeom prst="roundRect">
            <a:avLst>
              <a:gd name="adj" fmla="val 7692"/>
            </a:avLst>
          </a:prstGeom>
          <a:solidFill>
            <a:srgbClr val="E3F1F3"/>
          </a:solidFill>
          <a:ln/>
        </p:spPr>
      </p:sp>
      <p:sp>
        <p:nvSpPr>
          <p:cNvPr id="6" name="Shape 3"/>
          <p:cNvSpPr/>
          <p:nvPr/>
        </p:nvSpPr>
        <p:spPr>
          <a:xfrm>
            <a:off x="822960" y="1874520"/>
            <a:ext cx="548640" cy="548640"/>
          </a:xfrm>
          <a:prstGeom prst="ellipse">
            <a:avLst/>
          </a:prstGeom>
          <a:solidFill>
            <a:srgbClr val="1B7F8C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0120" y="2011680"/>
            <a:ext cx="274320" cy="274320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1600200" y="1554480"/>
            <a:ext cx="223509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5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用“出资国 → 接收人身份 → 用途 → 文件”四步判断</a:t>
            </a:r>
            <a:endParaRPr lang="zh-CN" sz="1500" dirty="0"/>
          </a:p>
        </p:txBody>
      </p:sp>
      <p:sp>
        <p:nvSpPr>
          <p:cNvPr id="9" name="Shape 5"/>
          <p:cNvSpPr/>
          <p:nvPr/>
        </p:nvSpPr>
        <p:spPr>
          <a:xfrm>
            <a:off x="4338218" y="1554480"/>
            <a:ext cx="3515258" cy="1188720"/>
          </a:xfrm>
          <a:prstGeom prst="roundRect">
            <a:avLst>
              <a:gd name="adj" fmla="val 7692"/>
            </a:avLst>
          </a:prstGeom>
          <a:solidFill>
            <a:srgbClr val="E3F1F3"/>
          </a:solidFill>
          <a:ln/>
        </p:spPr>
      </p:sp>
      <p:sp>
        <p:nvSpPr>
          <p:cNvPr id="10" name="Shape 6"/>
          <p:cNvSpPr/>
          <p:nvPr/>
        </p:nvSpPr>
        <p:spPr>
          <a:xfrm>
            <a:off x="4612538" y="1874520"/>
            <a:ext cx="548640" cy="548640"/>
          </a:xfrm>
          <a:prstGeom prst="ellipse">
            <a:avLst/>
          </a:prstGeom>
          <a:solidFill>
            <a:srgbClr val="1B7F8C"/>
          </a:solidFill>
          <a:ln/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9698" y="2011680"/>
            <a:ext cx="274320" cy="274320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5389778" y="1554480"/>
            <a:ext cx="223509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5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会做 3520 关联人合并</a:t>
            </a:r>
            <a:endParaRPr lang="zh-CN" sz="1500" dirty="0"/>
          </a:p>
        </p:txBody>
      </p:sp>
      <p:sp>
        <p:nvSpPr>
          <p:cNvPr id="13" name="Shape 8"/>
          <p:cNvSpPr/>
          <p:nvPr/>
        </p:nvSpPr>
        <p:spPr>
          <a:xfrm>
            <a:off x="8127797" y="1554480"/>
            <a:ext cx="3515258" cy="1188720"/>
          </a:xfrm>
          <a:prstGeom prst="roundRect">
            <a:avLst>
              <a:gd name="adj" fmla="val 7692"/>
            </a:avLst>
          </a:prstGeom>
          <a:solidFill>
            <a:srgbClr val="E3F1F3"/>
          </a:solidFill>
          <a:ln/>
        </p:spPr>
      </p:sp>
      <p:sp>
        <p:nvSpPr>
          <p:cNvPr id="14" name="Shape 9"/>
          <p:cNvSpPr/>
          <p:nvPr/>
        </p:nvSpPr>
        <p:spPr>
          <a:xfrm>
            <a:off x="8402117" y="1874520"/>
            <a:ext cx="548640" cy="548640"/>
          </a:xfrm>
          <a:prstGeom prst="ellipse">
            <a:avLst/>
          </a:prstGeom>
          <a:solidFill>
            <a:srgbClr val="1B7F8C"/>
          </a:solidFill>
          <a:ln/>
        </p:spPr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39277" y="2011680"/>
            <a:ext cx="274320" cy="274320"/>
          </a:xfrm>
          <a:prstGeom prst="rect">
            <a:avLst/>
          </a:prstGeom>
        </p:spPr>
      </p:pic>
      <p:sp>
        <p:nvSpPr>
          <p:cNvPr id="16" name="Text 10"/>
          <p:cNvSpPr txBox="1"/>
          <p:nvPr/>
        </p:nvSpPr>
        <p:spPr>
          <a:xfrm>
            <a:off x="9179357" y="1554480"/>
            <a:ext cx="223509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5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区分“申报”与“缴税”</a:t>
            </a:r>
            <a:endParaRPr lang="zh-CN" sz="1500" dirty="0"/>
          </a:p>
        </p:txBody>
      </p:sp>
      <p:sp>
        <p:nvSpPr>
          <p:cNvPr id="17" name="Text 11"/>
          <p:cNvSpPr txBox="1"/>
          <p:nvPr/>
        </p:nvSpPr>
        <p:spPr>
          <a:xfrm>
            <a:off x="548640" y="3108960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6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时间轴</a:t>
            </a:r>
            <a:endParaRPr lang="zh-CN" sz="1600" dirty="0"/>
          </a:p>
        </p:txBody>
      </p:sp>
      <p:sp>
        <p:nvSpPr>
          <p:cNvPr id="18" name="Shape 12"/>
          <p:cNvSpPr/>
          <p:nvPr/>
        </p:nvSpPr>
        <p:spPr>
          <a:xfrm>
            <a:off x="548640" y="3520440"/>
            <a:ext cx="1490864" cy="2103120"/>
          </a:xfrm>
          <a:prstGeom prst="roundRect">
            <a:avLst>
              <a:gd name="adj" fmla="val 6133"/>
            </a:avLst>
          </a:prstGeom>
          <a:solidFill>
            <a:srgbClr val="F0F4F7"/>
          </a:solidFill>
          <a:ln/>
        </p:spPr>
      </p:sp>
      <p:sp>
        <p:nvSpPr>
          <p:cNvPr id="19" name="Text 13"/>
          <p:cNvSpPr txBox="1"/>
          <p:nvPr/>
        </p:nvSpPr>
        <p:spPr>
          <a:xfrm>
            <a:off x="685800" y="3657600"/>
            <a:ext cx="365760" cy="365760"/>
          </a:xfrm>
          <a:prstGeom prst="ellipse">
            <a:avLst/>
          </a:prstGeom>
          <a:solidFill>
            <a:srgbClr val="1B7F8C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4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</a:t>
            </a:r>
            <a:endParaRPr lang="zh-CN" sz="1400" dirty="0"/>
          </a:p>
        </p:txBody>
      </p:sp>
      <p:sp>
        <p:nvSpPr>
          <p:cNvPr id="20" name="Text 14"/>
          <p:cNvSpPr txBox="1"/>
          <p:nvPr/>
        </p:nvSpPr>
        <p:spPr>
          <a:xfrm>
            <a:off x="685800" y="4142232"/>
            <a:ext cx="121654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3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0–10′</a:t>
            </a:r>
            <a:endParaRPr lang="zh-CN" sz="1300" dirty="0"/>
          </a:p>
        </p:txBody>
      </p:sp>
      <p:sp>
        <p:nvSpPr>
          <p:cNvPr id="21" name="Text 15"/>
          <p:cNvSpPr txBox="1"/>
          <p:nvPr/>
        </p:nvSpPr>
        <p:spPr>
          <a:xfrm>
            <a:off x="685800" y="4434840"/>
            <a:ext cx="1216544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5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框架</a:t>
            </a:r>
            <a:endParaRPr lang="zh-CN" sz="1250" dirty="0"/>
          </a:p>
        </p:txBody>
      </p:sp>
      <p:sp>
        <p:nvSpPr>
          <p:cNvPr id="22" name="Shape 16"/>
          <p:cNvSpPr/>
          <p:nvPr/>
        </p:nvSpPr>
        <p:spPr>
          <a:xfrm>
            <a:off x="2149232" y="3520440"/>
            <a:ext cx="1490864" cy="2103120"/>
          </a:xfrm>
          <a:prstGeom prst="roundRect">
            <a:avLst>
              <a:gd name="adj" fmla="val 6133"/>
            </a:avLst>
          </a:prstGeom>
          <a:solidFill>
            <a:srgbClr val="F0F4F7"/>
          </a:solidFill>
          <a:ln/>
        </p:spPr>
      </p:sp>
      <p:sp>
        <p:nvSpPr>
          <p:cNvPr id="23" name="Text 17"/>
          <p:cNvSpPr txBox="1"/>
          <p:nvPr/>
        </p:nvSpPr>
        <p:spPr>
          <a:xfrm>
            <a:off x="2286392" y="3657600"/>
            <a:ext cx="365760" cy="365760"/>
          </a:xfrm>
          <a:prstGeom prst="ellipse">
            <a:avLst/>
          </a:prstGeom>
          <a:solidFill>
            <a:srgbClr val="1B7F8C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4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endParaRPr lang="zh-CN" sz="1400" dirty="0"/>
          </a:p>
        </p:txBody>
      </p:sp>
      <p:sp>
        <p:nvSpPr>
          <p:cNvPr id="24" name="Text 18"/>
          <p:cNvSpPr txBox="1"/>
          <p:nvPr/>
        </p:nvSpPr>
        <p:spPr>
          <a:xfrm>
            <a:off x="2286392" y="4142232"/>
            <a:ext cx="121654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3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10–35′</a:t>
            </a:r>
            <a:endParaRPr lang="zh-CN" sz="1300" dirty="0"/>
          </a:p>
        </p:txBody>
      </p:sp>
      <p:sp>
        <p:nvSpPr>
          <p:cNvPr id="25" name="Text 19"/>
          <p:cNvSpPr txBox="1"/>
          <p:nvPr/>
        </p:nvSpPr>
        <p:spPr>
          <a:xfrm>
            <a:off x="2286392" y="4434840"/>
            <a:ext cx="1216544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5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美国侧：3520 Part IV</a:t>
            </a:r>
            <a:endParaRPr lang="zh-CN" sz="1250" dirty="0"/>
          </a:p>
        </p:txBody>
      </p:sp>
      <p:sp>
        <p:nvSpPr>
          <p:cNvPr id="26" name="Shape 20"/>
          <p:cNvSpPr/>
          <p:nvPr/>
        </p:nvSpPr>
        <p:spPr>
          <a:xfrm>
            <a:off x="3749824" y="3520440"/>
            <a:ext cx="1490864" cy="2103120"/>
          </a:xfrm>
          <a:prstGeom prst="roundRect">
            <a:avLst>
              <a:gd name="adj" fmla="val 6133"/>
            </a:avLst>
          </a:prstGeom>
          <a:solidFill>
            <a:srgbClr val="F0F4F7"/>
          </a:solidFill>
          <a:ln/>
        </p:spPr>
      </p:sp>
      <p:sp>
        <p:nvSpPr>
          <p:cNvPr id="27" name="Text 21"/>
          <p:cNvSpPr txBox="1"/>
          <p:nvPr/>
        </p:nvSpPr>
        <p:spPr>
          <a:xfrm>
            <a:off x="3886984" y="3657600"/>
            <a:ext cx="365760" cy="365760"/>
          </a:xfrm>
          <a:prstGeom prst="ellipse">
            <a:avLst/>
          </a:prstGeom>
          <a:solidFill>
            <a:srgbClr val="1B7F8C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4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</a:t>
            </a:r>
            <a:endParaRPr lang="zh-CN" sz="1400" dirty="0"/>
          </a:p>
        </p:txBody>
      </p:sp>
      <p:sp>
        <p:nvSpPr>
          <p:cNvPr id="28" name="Text 22"/>
          <p:cNvSpPr txBox="1"/>
          <p:nvPr/>
        </p:nvSpPr>
        <p:spPr>
          <a:xfrm>
            <a:off x="3886984" y="4142232"/>
            <a:ext cx="121654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3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35–50′</a:t>
            </a:r>
            <a:endParaRPr lang="zh-CN" sz="1300" dirty="0"/>
          </a:p>
        </p:txBody>
      </p:sp>
      <p:sp>
        <p:nvSpPr>
          <p:cNvPr id="29" name="Text 23"/>
          <p:cNvSpPr txBox="1"/>
          <p:nvPr/>
        </p:nvSpPr>
        <p:spPr>
          <a:xfrm>
            <a:off x="3886984" y="4434840"/>
            <a:ext cx="1216544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5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捐赠人赠与税（NRNC）</a:t>
            </a:r>
            <a:endParaRPr lang="zh-CN" sz="1250" dirty="0"/>
          </a:p>
        </p:txBody>
      </p:sp>
      <p:sp>
        <p:nvSpPr>
          <p:cNvPr id="30" name="Shape 24"/>
          <p:cNvSpPr/>
          <p:nvPr/>
        </p:nvSpPr>
        <p:spPr>
          <a:xfrm>
            <a:off x="5350416" y="3520440"/>
            <a:ext cx="1490864" cy="2103120"/>
          </a:xfrm>
          <a:prstGeom prst="roundRect">
            <a:avLst>
              <a:gd name="adj" fmla="val 6133"/>
            </a:avLst>
          </a:prstGeom>
          <a:solidFill>
            <a:srgbClr val="F0F4F7"/>
          </a:solidFill>
          <a:ln/>
        </p:spPr>
      </p:sp>
      <p:sp>
        <p:nvSpPr>
          <p:cNvPr id="31" name="Text 25"/>
          <p:cNvSpPr txBox="1"/>
          <p:nvPr/>
        </p:nvSpPr>
        <p:spPr>
          <a:xfrm>
            <a:off x="5487576" y="3657600"/>
            <a:ext cx="365760" cy="365760"/>
          </a:xfrm>
          <a:prstGeom prst="ellipse">
            <a:avLst/>
          </a:prstGeom>
          <a:solidFill>
            <a:srgbClr val="1B7F8C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4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</a:t>
            </a:r>
            <a:endParaRPr lang="zh-CN" sz="1400" dirty="0"/>
          </a:p>
        </p:txBody>
      </p:sp>
      <p:sp>
        <p:nvSpPr>
          <p:cNvPr id="32" name="Text 26"/>
          <p:cNvSpPr txBox="1"/>
          <p:nvPr/>
        </p:nvSpPr>
        <p:spPr>
          <a:xfrm>
            <a:off x="5487576" y="4142232"/>
            <a:ext cx="121654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3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50–60′</a:t>
            </a:r>
            <a:endParaRPr lang="zh-CN" sz="1300" dirty="0"/>
          </a:p>
        </p:txBody>
      </p:sp>
      <p:sp>
        <p:nvSpPr>
          <p:cNvPr id="33" name="Text 27"/>
          <p:cNvSpPr txBox="1"/>
          <p:nvPr/>
        </p:nvSpPr>
        <p:spPr>
          <a:xfrm>
            <a:off x="5487576" y="4434840"/>
            <a:ext cx="1216544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5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加拿大侧</a:t>
            </a:r>
            <a:endParaRPr lang="zh-CN" sz="1250" dirty="0"/>
          </a:p>
        </p:txBody>
      </p:sp>
      <p:sp>
        <p:nvSpPr>
          <p:cNvPr id="34" name="Shape 28"/>
          <p:cNvSpPr/>
          <p:nvPr/>
        </p:nvSpPr>
        <p:spPr>
          <a:xfrm>
            <a:off x="6951008" y="3520440"/>
            <a:ext cx="1490864" cy="2103120"/>
          </a:xfrm>
          <a:prstGeom prst="roundRect">
            <a:avLst>
              <a:gd name="adj" fmla="val 6133"/>
            </a:avLst>
          </a:prstGeom>
          <a:solidFill>
            <a:srgbClr val="F0F4F7"/>
          </a:solidFill>
          <a:ln/>
        </p:spPr>
      </p:sp>
      <p:sp>
        <p:nvSpPr>
          <p:cNvPr id="35" name="Text 29"/>
          <p:cNvSpPr txBox="1"/>
          <p:nvPr/>
        </p:nvSpPr>
        <p:spPr>
          <a:xfrm>
            <a:off x="7088168" y="3657600"/>
            <a:ext cx="365760" cy="365760"/>
          </a:xfrm>
          <a:prstGeom prst="ellipse">
            <a:avLst/>
          </a:prstGeom>
          <a:solidFill>
            <a:srgbClr val="1B7F8C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4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</a:t>
            </a:r>
            <a:endParaRPr lang="zh-CN" sz="1400" dirty="0"/>
          </a:p>
        </p:txBody>
      </p:sp>
      <p:sp>
        <p:nvSpPr>
          <p:cNvPr id="36" name="Text 30"/>
          <p:cNvSpPr txBox="1"/>
          <p:nvPr/>
        </p:nvSpPr>
        <p:spPr>
          <a:xfrm>
            <a:off x="7088168" y="4142232"/>
            <a:ext cx="121654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3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60–70′</a:t>
            </a:r>
            <a:endParaRPr lang="zh-CN" sz="1300" dirty="0"/>
          </a:p>
        </p:txBody>
      </p:sp>
      <p:sp>
        <p:nvSpPr>
          <p:cNvPr id="37" name="Text 31"/>
          <p:cNvSpPr txBox="1"/>
          <p:nvPr/>
        </p:nvSpPr>
        <p:spPr>
          <a:xfrm>
            <a:off x="7088168" y="4434840"/>
            <a:ext cx="1216544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5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中国侧</a:t>
            </a:r>
            <a:endParaRPr lang="zh-CN" sz="1250" dirty="0"/>
          </a:p>
        </p:txBody>
      </p:sp>
      <p:sp>
        <p:nvSpPr>
          <p:cNvPr id="38" name="Shape 32"/>
          <p:cNvSpPr/>
          <p:nvPr/>
        </p:nvSpPr>
        <p:spPr>
          <a:xfrm>
            <a:off x="8551599" y="3520440"/>
            <a:ext cx="1490864" cy="2103120"/>
          </a:xfrm>
          <a:prstGeom prst="roundRect">
            <a:avLst>
              <a:gd name="adj" fmla="val 6133"/>
            </a:avLst>
          </a:prstGeom>
          <a:solidFill>
            <a:srgbClr val="F0F4F7"/>
          </a:solidFill>
          <a:ln/>
        </p:spPr>
      </p:sp>
      <p:sp>
        <p:nvSpPr>
          <p:cNvPr id="39" name="Text 33"/>
          <p:cNvSpPr txBox="1"/>
          <p:nvPr/>
        </p:nvSpPr>
        <p:spPr>
          <a:xfrm>
            <a:off x="8688759" y="3657600"/>
            <a:ext cx="365760" cy="365760"/>
          </a:xfrm>
          <a:prstGeom prst="ellipse">
            <a:avLst/>
          </a:prstGeom>
          <a:solidFill>
            <a:srgbClr val="1B7F8C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4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6</a:t>
            </a:r>
            <a:endParaRPr lang="zh-CN" sz="1400" dirty="0"/>
          </a:p>
        </p:txBody>
      </p:sp>
      <p:sp>
        <p:nvSpPr>
          <p:cNvPr id="40" name="Text 34"/>
          <p:cNvSpPr txBox="1"/>
          <p:nvPr/>
        </p:nvSpPr>
        <p:spPr>
          <a:xfrm>
            <a:off x="8688759" y="4142232"/>
            <a:ext cx="121654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3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70–85′</a:t>
            </a:r>
            <a:endParaRPr lang="zh-CN" sz="1300" dirty="0"/>
          </a:p>
        </p:txBody>
      </p:sp>
      <p:sp>
        <p:nvSpPr>
          <p:cNvPr id="41" name="Text 35"/>
          <p:cNvSpPr txBox="1"/>
          <p:nvPr/>
        </p:nvSpPr>
        <p:spPr>
          <a:xfrm>
            <a:off x="8688759" y="4434840"/>
            <a:ext cx="1216544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5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案例</a:t>
            </a:r>
            <a:endParaRPr lang="zh-CN" sz="1250" dirty="0"/>
          </a:p>
        </p:txBody>
      </p:sp>
      <p:sp>
        <p:nvSpPr>
          <p:cNvPr id="42" name="Shape 36"/>
          <p:cNvSpPr/>
          <p:nvPr/>
        </p:nvSpPr>
        <p:spPr>
          <a:xfrm>
            <a:off x="10152191" y="3520440"/>
            <a:ext cx="1490864" cy="2103120"/>
          </a:xfrm>
          <a:prstGeom prst="roundRect">
            <a:avLst>
              <a:gd name="adj" fmla="val 6133"/>
            </a:avLst>
          </a:prstGeom>
          <a:solidFill>
            <a:srgbClr val="F0F4F7"/>
          </a:solidFill>
          <a:ln/>
        </p:spPr>
      </p:sp>
      <p:sp>
        <p:nvSpPr>
          <p:cNvPr id="43" name="Text 37"/>
          <p:cNvSpPr txBox="1"/>
          <p:nvPr/>
        </p:nvSpPr>
        <p:spPr>
          <a:xfrm>
            <a:off x="10289351" y="3657600"/>
            <a:ext cx="365760" cy="365760"/>
          </a:xfrm>
          <a:prstGeom prst="ellipse">
            <a:avLst/>
          </a:prstGeom>
          <a:solidFill>
            <a:srgbClr val="1B7F8C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4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7</a:t>
            </a:r>
            <a:endParaRPr lang="zh-CN" sz="1400" dirty="0"/>
          </a:p>
        </p:txBody>
      </p:sp>
      <p:sp>
        <p:nvSpPr>
          <p:cNvPr id="44" name="Text 38"/>
          <p:cNvSpPr txBox="1"/>
          <p:nvPr/>
        </p:nvSpPr>
        <p:spPr>
          <a:xfrm>
            <a:off x="10289351" y="4142232"/>
            <a:ext cx="121654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3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85–90′</a:t>
            </a:r>
            <a:endParaRPr lang="zh-CN" sz="1300" dirty="0"/>
          </a:p>
        </p:txBody>
      </p:sp>
      <p:sp>
        <p:nvSpPr>
          <p:cNvPr id="45" name="Text 39"/>
          <p:cNvSpPr txBox="1"/>
          <p:nvPr/>
        </p:nvSpPr>
        <p:spPr>
          <a:xfrm>
            <a:off x="10289351" y="4434840"/>
            <a:ext cx="1216544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5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清单与转介</a:t>
            </a:r>
            <a:endParaRPr lang="zh-CN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40080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6727F"/>
                </a:solidFill>
                <a:latin typeface="Microsoft YaHei"/>
                <a:ea typeface="Microsoft YaHei"/>
                <a:cs typeface="Microsoft YaHei"/>
              </a:defRPr>
            </a:lvl1pPr>
          </a:lstStyle>
          <a:p>
            <a:pPr algn="r"/>
            <a:fld id="{F7021451-1387-4CA6-816F-3879F97B5CBC}" type="slidenum">
              <a:rPr b="0" lang="zh-CN"/>
              <a:t>3</a:t>
            </a:fld>
            <a:endParaRPr lang="zh-CN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S2 · 阅读指南</a:t>
            </a:r>
            <a:endParaRPr lang="zh-CN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1109441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2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怎么读这套课件：三级规则核对标记</a:t>
            </a:r>
            <a:endParaRPr lang="zh-CN" sz="2800" dirty="0"/>
          </a:p>
        </p:txBody>
      </p:sp>
      <p:sp>
        <p:nvSpPr>
          <p:cNvPr id="5" name="Shape 2"/>
          <p:cNvSpPr/>
          <p:nvPr/>
        </p:nvSpPr>
        <p:spPr>
          <a:xfrm>
            <a:off x="548640" y="1554480"/>
            <a:ext cx="11094415" cy="1005840"/>
          </a:xfrm>
          <a:prstGeom prst="roundRect">
            <a:avLst>
              <a:gd name="adj" fmla="val 9091"/>
            </a:avLst>
          </a:prstGeom>
          <a:solidFill>
            <a:srgbClr val="F0F4F7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868680" y="1901952"/>
            <a:ext cx="1097280" cy="329184"/>
          </a:xfrm>
          <a:prstGeom prst="roundRect">
            <a:avLst>
              <a:gd name="adj" fmla="val 50000"/>
            </a:avLst>
          </a:prstGeom>
          <a:solidFill>
            <a:srgbClr val="2E7D5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4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已核对</a:t>
            </a:r>
            <a:endParaRPr lang="zh-CN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2331720" y="1719072"/>
            <a:ext cx="47548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7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已对照官方页面、法条或政府公报</a:t>
            </a:r>
            <a:endParaRPr lang="zh-CN" sz="1700" dirty="0"/>
          </a:p>
        </p:txBody>
      </p:sp>
      <p:sp>
        <p:nvSpPr>
          <p:cNvPr id="8" name="Text 5"/>
          <p:cNvSpPr txBox="1"/>
          <p:nvPr/>
        </p:nvSpPr>
        <p:spPr>
          <a:xfrm>
            <a:off x="7315200" y="1719072"/>
            <a:ext cx="405353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5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可上讲台；讲前只需确认没有新公告</a:t>
            </a:r>
            <a:endParaRPr lang="zh-CN" sz="1500" dirty="0"/>
          </a:p>
        </p:txBody>
      </p:sp>
      <p:sp>
        <p:nvSpPr>
          <p:cNvPr id="9" name="Shape 6"/>
          <p:cNvSpPr/>
          <p:nvPr/>
        </p:nvSpPr>
        <p:spPr>
          <a:xfrm>
            <a:off x="548640" y="2724912"/>
            <a:ext cx="11094415" cy="1005840"/>
          </a:xfrm>
          <a:prstGeom prst="roundRect">
            <a:avLst>
              <a:gd name="adj" fmla="val 9091"/>
            </a:avLst>
          </a:prstGeom>
          <a:solidFill>
            <a:srgbClr val="F0F4F7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868680" y="3072384"/>
            <a:ext cx="1097280" cy="329184"/>
          </a:xfrm>
          <a:prstGeom prst="roundRect">
            <a:avLst>
              <a:gd name="adj" fmla="val 50000"/>
            </a:avLst>
          </a:prstGeom>
          <a:solidFill>
            <a:srgbClr val="F0B40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400" b="1" dirty="0">
                <a:solidFill>
                  <a:srgbClr val="5C44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待复核</a:t>
            </a:r>
            <a:endParaRPr lang="zh-CN" sz="1400" dirty="0"/>
          </a:p>
        </p:txBody>
      </p:sp>
      <p:sp>
        <p:nvSpPr>
          <p:cNvPr id="11" name="Text 8"/>
          <p:cNvSpPr txBox="1"/>
          <p:nvPr/>
        </p:nvSpPr>
        <p:spPr>
          <a:xfrm>
            <a:off x="2331720" y="2889504"/>
            <a:ext cx="47548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7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仅见二手资料，或为自行推算</a:t>
            </a:r>
            <a:endParaRPr lang="zh-CN" sz="1700" dirty="0"/>
          </a:p>
        </p:txBody>
      </p:sp>
      <p:sp>
        <p:nvSpPr>
          <p:cNvPr id="12" name="Text 9"/>
          <p:cNvSpPr txBox="1"/>
          <p:nvPr/>
        </p:nvSpPr>
        <p:spPr>
          <a:xfrm>
            <a:off x="7315200" y="2889504"/>
            <a:ext cx="405353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5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讲前必须回官方原文复核</a:t>
            </a:r>
            <a:endParaRPr lang="zh-CN" sz="1500" dirty="0"/>
          </a:p>
        </p:txBody>
      </p:sp>
      <p:sp>
        <p:nvSpPr>
          <p:cNvPr id="13" name="Shape 10"/>
          <p:cNvSpPr/>
          <p:nvPr/>
        </p:nvSpPr>
        <p:spPr>
          <a:xfrm>
            <a:off x="548640" y="3895344"/>
            <a:ext cx="11094415" cy="1005840"/>
          </a:xfrm>
          <a:prstGeom prst="roundRect">
            <a:avLst>
              <a:gd name="adj" fmla="val 9091"/>
            </a:avLst>
          </a:prstGeom>
          <a:solidFill>
            <a:srgbClr val="F0F4F7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868680" y="4242816"/>
            <a:ext cx="1097280" cy="329184"/>
          </a:xfrm>
          <a:prstGeom prst="roundRect">
            <a:avLst>
              <a:gd name="adj" fmla="val 50000"/>
            </a:avLst>
          </a:prstGeom>
          <a:solidFill>
            <a:srgbClr val="C0392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4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未核对</a:t>
            </a:r>
            <a:endParaRPr lang="zh-CN" sz="1400" dirty="0"/>
          </a:p>
        </p:txBody>
      </p:sp>
      <p:sp>
        <p:nvSpPr>
          <p:cNvPr id="15" name="Text 12"/>
          <p:cNvSpPr txBox="1"/>
          <p:nvPr/>
        </p:nvSpPr>
        <p:spPr>
          <a:xfrm>
            <a:off x="2331720" y="4059936"/>
            <a:ext cx="47548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7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尚未核对</a:t>
            </a:r>
            <a:endParaRPr lang="zh-CN" sz="1700" dirty="0"/>
          </a:p>
        </p:txBody>
      </p:sp>
      <p:sp>
        <p:nvSpPr>
          <p:cNvPr id="16" name="Text 13"/>
          <p:cNvSpPr txBox="1"/>
          <p:nvPr/>
        </p:nvSpPr>
        <p:spPr>
          <a:xfrm>
            <a:off x="7315200" y="4059936"/>
            <a:ext cx="405353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5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完成官方核对前，不得上讲台；课件以红色横幅标出</a:t>
            </a:r>
            <a:endParaRPr lang="zh-CN" sz="1500" dirty="0"/>
          </a:p>
        </p:txBody>
      </p:sp>
      <p:sp>
        <p:nvSpPr>
          <p:cNvPr id="17" name="Text 14"/>
          <p:cNvSpPr txBox="1"/>
          <p:nvPr/>
        </p:nvSpPr>
        <p:spPr>
          <a:xfrm>
            <a:off x="548640" y="5120640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4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来源编号：</a:t>
            </a:r>
            <a:pPr indent="0" marL="0">
              <a:buNone/>
            </a:pPr>
            <a:r>
              <a:rPr lang="zh-CN" sz="14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O = 官方／一手来源；X = 二手线索（仅用于找线索，须回官方复核）。完整链接见每讲最后一页。</a:t>
            </a:r>
            <a:endParaRPr lang="zh-CN" sz="1400" dirty="0"/>
          </a:p>
          <a:p>
            <a:pPr indent="0" marL="0">
              <a:buNone/>
            </a:pPr>
            <a:r>
              <a:rPr lang="zh-CN" sz="14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时间基准：</a:t>
            </a:r>
            <a:pPr indent="0" marL="0">
              <a:buNone/>
            </a:pPr>
            <a:r>
              <a:rPr lang="zh-CN" sz="14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所有数字与条文均为规则核对基准日 2026-09-19 的状态；每场开讲前请逐项回官方来源复核。</a:t>
            </a:r>
            <a:endParaRPr lang="zh-CN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40080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6727F"/>
                </a:solidFill>
                <a:latin typeface="Microsoft YaHei"/>
                <a:ea typeface="Microsoft YaHei"/>
                <a:cs typeface="Microsoft YaHei"/>
              </a:defRPr>
            </a:lvl1pPr>
          </a:lstStyle>
          <a:p>
            <a:pPr algn="r"/>
            <a:fld id="{F7021451-1387-4CA6-816F-3879F97B5CBC}" type="slidenum">
              <a:rPr b="0" lang="zh-CN"/>
              <a:t>4</a:t>
            </a:fld>
            <a:endParaRPr lang="zh-CN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S2 · 0–10′ · 框架</a:t>
            </a:r>
            <a:endParaRPr lang="zh-CN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1109441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2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四步判断：出资国 → 接收人身份 → 用途 → 文件</a:t>
            </a:r>
            <a:endParaRPr lang="zh-CN" sz="2800" dirty="0"/>
          </a:p>
        </p:txBody>
      </p:sp>
      <p:sp>
        <p:nvSpPr>
          <p:cNvPr id="5" name="Shape 2"/>
          <p:cNvSpPr/>
          <p:nvPr/>
        </p:nvSpPr>
        <p:spPr>
          <a:xfrm>
            <a:off x="548640" y="1554480"/>
            <a:ext cx="2499284" cy="3520440"/>
          </a:xfrm>
          <a:prstGeom prst="roundRect">
            <a:avLst>
              <a:gd name="adj" fmla="val 3659"/>
            </a:avLst>
          </a:prstGeom>
          <a:solidFill>
            <a:srgbClr val="F0F4F7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822960" y="1783080"/>
            <a:ext cx="548640" cy="548640"/>
          </a:xfrm>
          <a:prstGeom prst="ellipse">
            <a:avLst/>
          </a:prstGeom>
          <a:solidFill>
            <a:srgbClr val="1B7F8C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2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</a:t>
            </a:r>
            <a:endParaRPr lang="zh-CN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822960" y="2560320"/>
            <a:ext cx="195064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21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出资国</a:t>
            </a:r>
            <a:endParaRPr lang="zh-CN" sz="2100" dirty="0"/>
          </a:p>
        </p:txBody>
      </p:sp>
      <p:sp>
        <p:nvSpPr>
          <p:cNvPr id="8" name="Text 5"/>
          <p:cNvSpPr txBox="1"/>
          <p:nvPr/>
        </p:nvSpPr>
        <p:spPr>
          <a:xfrm>
            <a:off x="822960" y="3200400"/>
            <a:ext cx="1950644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5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钱从哪个国家出？加拿大（A 线），还是中国大陆（B 线）？</a:t>
            </a:r>
            <a:endParaRPr lang="zh-CN" sz="1500" dirty="0"/>
          </a:p>
        </p:txBody>
      </p:sp>
      <p:sp>
        <p:nvSpPr>
          <p:cNvPr id="9" name="Shape 6"/>
          <p:cNvSpPr/>
          <p:nvPr/>
        </p:nvSpPr>
        <p:spPr>
          <a:xfrm>
            <a:off x="3111932" y="3291840"/>
            <a:ext cx="237744" cy="0"/>
          </a:xfrm>
          <a:prstGeom prst="line">
            <a:avLst/>
          </a:prstGeom>
          <a:noFill/>
          <a:ln w="38100">
            <a:solidFill>
              <a:srgbClr val="5F6C7B"/>
            </a:solidFill>
            <a:prstDash val="solid"/>
            <a:tailEnd type="triangle"/>
          </a:ln>
        </p:spPr>
      </p:sp>
      <p:sp>
        <p:nvSpPr>
          <p:cNvPr id="10" name="Shape 7"/>
          <p:cNvSpPr/>
          <p:nvPr/>
        </p:nvSpPr>
        <p:spPr>
          <a:xfrm>
            <a:off x="3413684" y="1554480"/>
            <a:ext cx="2499284" cy="3520440"/>
          </a:xfrm>
          <a:prstGeom prst="roundRect">
            <a:avLst>
              <a:gd name="adj" fmla="val 3659"/>
            </a:avLst>
          </a:prstGeom>
          <a:solidFill>
            <a:srgbClr val="F0F4F7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3688004" y="1783080"/>
            <a:ext cx="548640" cy="548640"/>
          </a:xfrm>
          <a:prstGeom prst="ellipse">
            <a:avLst/>
          </a:prstGeom>
          <a:solidFill>
            <a:srgbClr val="1B7F8C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2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endParaRPr lang="zh-CN" sz="2000" dirty="0"/>
          </a:p>
        </p:txBody>
      </p:sp>
      <p:sp>
        <p:nvSpPr>
          <p:cNvPr id="12" name="Text 9"/>
          <p:cNvSpPr txBox="1"/>
          <p:nvPr/>
        </p:nvSpPr>
        <p:spPr>
          <a:xfrm>
            <a:off x="3688004" y="2560320"/>
            <a:ext cx="195064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21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接收人身份</a:t>
            </a:r>
            <a:endParaRPr lang="zh-CN" sz="2100" dirty="0"/>
          </a:p>
        </p:txBody>
      </p:sp>
      <p:sp>
        <p:nvSpPr>
          <p:cNvPr id="13" name="Text 10"/>
          <p:cNvSpPr txBox="1"/>
          <p:nvPr/>
        </p:nvSpPr>
        <p:spPr>
          <a:xfrm>
            <a:off x="3688004" y="3200400"/>
            <a:ext cx="1950644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5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接收人是 U.S. person 吗？是从哪一年开始的？</a:t>
            </a:r>
            <a:endParaRPr lang="zh-CN" sz="1500" dirty="0"/>
          </a:p>
        </p:txBody>
      </p:sp>
      <p:sp>
        <p:nvSpPr>
          <p:cNvPr id="14" name="Shape 11"/>
          <p:cNvSpPr/>
          <p:nvPr/>
        </p:nvSpPr>
        <p:spPr>
          <a:xfrm>
            <a:off x="5976976" y="3291840"/>
            <a:ext cx="237744" cy="0"/>
          </a:xfrm>
          <a:prstGeom prst="line">
            <a:avLst/>
          </a:prstGeom>
          <a:noFill/>
          <a:ln w="38100">
            <a:solidFill>
              <a:srgbClr val="5F6C7B"/>
            </a:solidFill>
            <a:prstDash val="solid"/>
            <a:tailEnd type="triangle"/>
          </a:ln>
        </p:spPr>
      </p:sp>
      <p:sp>
        <p:nvSpPr>
          <p:cNvPr id="15" name="Shape 12"/>
          <p:cNvSpPr/>
          <p:nvPr/>
        </p:nvSpPr>
        <p:spPr>
          <a:xfrm>
            <a:off x="6278728" y="1554480"/>
            <a:ext cx="2499284" cy="3520440"/>
          </a:xfrm>
          <a:prstGeom prst="roundRect">
            <a:avLst>
              <a:gd name="adj" fmla="val 3659"/>
            </a:avLst>
          </a:prstGeom>
          <a:solidFill>
            <a:srgbClr val="F0F4F7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6553048" y="1783080"/>
            <a:ext cx="548640" cy="548640"/>
          </a:xfrm>
          <a:prstGeom prst="ellipse">
            <a:avLst/>
          </a:prstGeom>
          <a:solidFill>
            <a:srgbClr val="1B7F8C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2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</a:t>
            </a:r>
            <a:endParaRPr lang="zh-CN" sz="2000" dirty="0"/>
          </a:p>
        </p:txBody>
      </p:sp>
      <p:sp>
        <p:nvSpPr>
          <p:cNvPr id="17" name="Text 14"/>
          <p:cNvSpPr txBox="1"/>
          <p:nvPr/>
        </p:nvSpPr>
        <p:spPr>
          <a:xfrm>
            <a:off x="6553048" y="2560320"/>
            <a:ext cx="195064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21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用途</a:t>
            </a:r>
            <a:endParaRPr lang="zh-CN" sz="2100" dirty="0"/>
          </a:p>
        </p:txBody>
      </p:sp>
      <p:sp>
        <p:nvSpPr>
          <p:cNvPr id="18" name="Text 15"/>
          <p:cNvSpPr txBox="1"/>
          <p:nvPr/>
        </p:nvSpPr>
        <p:spPr>
          <a:xfrm>
            <a:off x="6553048" y="3200400"/>
            <a:ext cx="1950644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5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是直接支付学费、医疗费，还是其他用途？</a:t>
            </a:r>
            <a:endParaRPr lang="zh-CN" sz="1500" dirty="0"/>
          </a:p>
        </p:txBody>
      </p:sp>
      <p:sp>
        <p:nvSpPr>
          <p:cNvPr id="19" name="Shape 16"/>
          <p:cNvSpPr/>
          <p:nvPr/>
        </p:nvSpPr>
        <p:spPr>
          <a:xfrm>
            <a:off x="8842019" y="3291840"/>
            <a:ext cx="237744" cy="0"/>
          </a:xfrm>
          <a:prstGeom prst="line">
            <a:avLst/>
          </a:prstGeom>
          <a:noFill/>
          <a:ln w="38100">
            <a:solidFill>
              <a:srgbClr val="5F6C7B"/>
            </a:solidFill>
            <a:prstDash val="solid"/>
            <a:tailEnd type="triangle"/>
          </a:ln>
        </p:spPr>
      </p:sp>
      <p:sp>
        <p:nvSpPr>
          <p:cNvPr id="20" name="Shape 17"/>
          <p:cNvSpPr/>
          <p:nvPr/>
        </p:nvSpPr>
        <p:spPr>
          <a:xfrm>
            <a:off x="9143771" y="1554480"/>
            <a:ext cx="2499284" cy="3520440"/>
          </a:xfrm>
          <a:prstGeom prst="roundRect">
            <a:avLst>
              <a:gd name="adj" fmla="val 3659"/>
            </a:avLst>
          </a:prstGeom>
          <a:solidFill>
            <a:srgbClr val="F0F4F7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9418091" y="1783080"/>
            <a:ext cx="548640" cy="548640"/>
          </a:xfrm>
          <a:prstGeom prst="ellipse">
            <a:avLst/>
          </a:prstGeom>
          <a:solidFill>
            <a:srgbClr val="1B7F8C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2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</a:t>
            </a:r>
            <a:endParaRPr lang="zh-CN" sz="2000" dirty="0"/>
          </a:p>
        </p:txBody>
      </p:sp>
      <p:sp>
        <p:nvSpPr>
          <p:cNvPr id="22" name="Text 19"/>
          <p:cNvSpPr txBox="1"/>
          <p:nvPr/>
        </p:nvSpPr>
        <p:spPr>
          <a:xfrm>
            <a:off x="9418091" y="2560320"/>
            <a:ext cx="195064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21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文件</a:t>
            </a:r>
            <a:endParaRPr lang="zh-CN" sz="2100" dirty="0"/>
          </a:p>
        </p:txBody>
      </p:sp>
      <p:sp>
        <p:nvSpPr>
          <p:cNvPr id="23" name="Text 20"/>
          <p:cNvSpPr txBox="1"/>
          <p:nvPr/>
        </p:nvSpPr>
        <p:spPr>
          <a:xfrm>
            <a:off x="9418091" y="3200400"/>
            <a:ext cx="1950644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5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赠与函、资金来源、银行流水、身份时点、到期日。</a:t>
            </a:r>
            <a:endParaRPr lang="zh-CN" sz="1500" dirty="0"/>
          </a:p>
        </p:txBody>
      </p:sp>
      <p:sp>
        <p:nvSpPr>
          <p:cNvPr id="24" name="Text 21"/>
          <p:cNvSpPr txBox="1"/>
          <p:nvPr/>
        </p:nvSpPr>
        <p:spPr>
          <a:xfrm>
            <a:off x="548640" y="5349240"/>
            <a:ext cx="1109441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20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先判断，再申报；“申报”不等于“缴税”。</a:t>
            </a:r>
            <a:endParaRPr lang="zh-CN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40080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6727F"/>
                </a:solidFill>
                <a:latin typeface="Microsoft YaHei"/>
                <a:ea typeface="Microsoft YaHei"/>
                <a:cs typeface="Microsoft YaHei"/>
              </a:defRPr>
            </a:lvl1pPr>
          </a:lstStyle>
          <a:p>
            <a:pPr algn="r"/>
            <a:fld id="{F7021451-1387-4CA6-816F-3879F97B5CBC}" type="slidenum">
              <a:rPr b="0" lang="zh-CN"/>
              <a:t>5</a:t>
            </a:fld>
            <a:endParaRPr lang="zh-CN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S2 · 0–10′ · 框架</a:t>
            </a:r>
            <a:endParaRPr lang="zh-CN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1109441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2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资金路径：两条线，进入同一个美国</a:t>
            </a:r>
            <a:endParaRPr lang="zh-CN" sz="2800" dirty="0"/>
          </a:p>
        </p:txBody>
      </p:sp>
      <p:sp>
        <p:nvSpPr>
          <p:cNvPr id="5" name="Shape 2"/>
          <p:cNvSpPr/>
          <p:nvPr/>
        </p:nvSpPr>
        <p:spPr>
          <a:xfrm>
            <a:off x="548640" y="1645920"/>
            <a:ext cx="2926080" cy="1645920"/>
          </a:xfrm>
          <a:prstGeom prst="roundRect">
            <a:avLst>
              <a:gd name="adj" fmla="val 5556"/>
            </a:avLst>
          </a:prstGeom>
          <a:solidFill>
            <a:srgbClr val="1B7F8C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548640" y="1920240"/>
            <a:ext cx="29260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26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加拿大</a:t>
            </a:r>
            <a:endParaRPr lang="zh-CN" sz="26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2560320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zh-CN" sz="160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父母 · A 线</a:t>
            </a:r>
            <a:endParaRPr lang="zh-CN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3657600" y="1828800"/>
            <a:ext cx="4206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zh-CN" sz="15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赠与／汇款进入美国</a:t>
            </a:r>
            <a:endParaRPr lang="zh-CN" sz="1500" dirty="0"/>
          </a:p>
        </p:txBody>
      </p:sp>
      <p:sp>
        <p:nvSpPr>
          <p:cNvPr id="9" name="Shape 6"/>
          <p:cNvSpPr/>
          <p:nvPr/>
        </p:nvSpPr>
        <p:spPr>
          <a:xfrm>
            <a:off x="3657600" y="2468880"/>
            <a:ext cx="4206240" cy="0"/>
          </a:xfrm>
          <a:prstGeom prst="line">
            <a:avLst/>
          </a:prstGeom>
          <a:noFill/>
          <a:ln w="38100">
            <a:solidFill>
              <a:srgbClr val="5F6C7B"/>
            </a:solidFill>
            <a:prstDash val="solid"/>
            <a:tailEnd type="triangle"/>
          </a:ln>
        </p:spPr>
      </p:sp>
      <p:sp>
        <p:nvSpPr>
          <p:cNvPr id="10" name="Text 7"/>
          <p:cNvSpPr txBox="1"/>
          <p:nvPr/>
        </p:nvSpPr>
        <p:spPr>
          <a:xfrm>
            <a:off x="3657600" y="2606040"/>
            <a:ext cx="4206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zh-CN" sz="1250" dirty="0">
                <a:solidFill>
                  <a:srgbClr val="5F6C7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加拿大侧：无赠与税；赠与增值资产 → 视同处置（待核）</a:t>
            </a:r>
            <a:endParaRPr lang="zh-CN" sz="1250" dirty="0"/>
          </a:p>
        </p:txBody>
      </p:sp>
      <p:sp>
        <p:nvSpPr>
          <p:cNvPr id="11" name="Shape 8"/>
          <p:cNvSpPr/>
          <p:nvPr/>
        </p:nvSpPr>
        <p:spPr>
          <a:xfrm>
            <a:off x="548640" y="3931920"/>
            <a:ext cx="2926080" cy="1645920"/>
          </a:xfrm>
          <a:prstGeom prst="roundRect">
            <a:avLst>
              <a:gd name="adj" fmla="val 5556"/>
            </a:avLst>
          </a:prstGeom>
          <a:solidFill>
            <a:srgbClr val="8A3B72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548640" y="4206240"/>
            <a:ext cx="29260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26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中国大陆</a:t>
            </a:r>
            <a:endParaRPr lang="zh-CN" sz="2600" dirty="0"/>
          </a:p>
        </p:txBody>
      </p:sp>
      <p:sp>
        <p:nvSpPr>
          <p:cNvPr id="13" name="Text 10"/>
          <p:cNvSpPr txBox="1"/>
          <p:nvPr/>
        </p:nvSpPr>
        <p:spPr>
          <a:xfrm>
            <a:off x="548640" y="4846320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zh-CN" sz="160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父母 · B 线</a:t>
            </a:r>
            <a:endParaRPr lang="zh-CN" sz="1600" dirty="0"/>
          </a:p>
        </p:txBody>
      </p:sp>
      <p:sp>
        <p:nvSpPr>
          <p:cNvPr id="14" name="Text 11"/>
          <p:cNvSpPr txBox="1"/>
          <p:nvPr/>
        </p:nvSpPr>
        <p:spPr>
          <a:xfrm>
            <a:off x="3657600" y="4114800"/>
            <a:ext cx="4206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zh-CN" sz="15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汇款进入美国</a:t>
            </a:r>
            <a:endParaRPr lang="zh-CN" sz="1500" dirty="0"/>
          </a:p>
        </p:txBody>
      </p:sp>
      <p:sp>
        <p:nvSpPr>
          <p:cNvPr id="15" name="Shape 12"/>
          <p:cNvSpPr/>
          <p:nvPr/>
        </p:nvSpPr>
        <p:spPr>
          <a:xfrm>
            <a:off x="3657600" y="4754880"/>
            <a:ext cx="4206240" cy="0"/>
          </a:xfrm>
          <a:prstGeom prst="line">
            <a:avLst/>
          </a:prstGeom>
          <a:noFill/>
          <a:ln w="38100">
            <a:solidFill>
              <a:srgbClr val="5F6C7B"/>
            </a:solidFill>
            <a:prstDash val="solid"/>
            <a:tailEnd type="triangle"/>
          </a:ln>
        </p:spPr>
      </p:sp>
      <p:sp>
        <p:nvSpPr>
          <p:cNvPr id="16" name="Text 13"/>
          <p:cNvSpPr txBox="1"/>
          <p:nvPr/>
        </p:nvSpPr>
        <p:spPr>
          <a:xfrm>
            <a:off x="3657600" y="4892040"/>
            <a:ext cx="4206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zh-CN" sz="1250" dirty="0">
                <a:solidFill>
                  <a:srgbClr val="5F6C7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中国侧：年度便利化额度；美国 1% 汇款税不涉及汇入</a:t>
            </a:r>
            <a:endParaRPr lang="zh-CN" sz="1250" dirty="0"/>
          </a:p>
        </p:txBody>
      </p:sp>
      <p:sp>
        <p:nvSpPr>
          <p:cNvPr id="17" name="Shape 14"/>
          <p:cNvSpPr/>
          <p:nvPr/>
        </p:nvSpPr>
        <p:spPr>
          <a:xfrm>
            <a:off x="8001000" y="1645920"/>
            <a:ext cx="3642055" cy="3931920"/>
          </a:xfrm>
          <a:prstGeom prst="roundRect">
            <a:avLst>
              <a:gd name="adj" fmla="val 2511"/>
            </a:avLst>
          </a:prstGeom>
          <a:solidFill>
            <a:srgbClr val="3B4BA0"/>
          </a:solidFill>
          <a:ln/>
        </p:spPr>
      </p:sp>
      <p:sp>
        <p:nvSpPr>
          <p:cNvPr id="18" name="Text 15"/>
          <p:cNvSpPr txBox="1"/>
          <p:nvPr/>
        </p:nvSpPr>
        <p:spPr>
          <a:xfrm>
            <a:off x="8229600" y="1828800"/>
            <a:ext cx="3200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26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美国</a:t>
            </a:r>
            <a:endParaRPr lang="zh-CN" sz="2600" dirty="0"/>
          </a:p>
        </p:txBody>
      </p:sp>
      <p:sp>
        <p:nvSpPr>
          <p:cNvPr id="19" name="Text 16"/>
          <p:cNvSpPr txBox="1"/>
          <p:nvPr/>
        </p:nvSpPr>
        <p:spPr>
          <a:xfrm>
            <a:off x="8229600" y="2377440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500" dirty="0">
                <a:solidFill>
                  <a:srgbClr val="DCE0F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子女（接收人）</a:t>
            </a:r>
            <a:endParaRPr lang="zh-CN" sz="1500" dirty="0"/>
          </a:p>
        </p:txBody>
      </p:sp>
      <p:sp>
        <p:nvSpPr>
          <p:cNvPr id="20" name="Text 17"/>
          <p:cNvSpPr txBox="1"/>
          <p:nvPr/>
        </p:nvSpPr>
        <p:spPr>
          <a:xfrm>
            <a:off x="8229600" y="2926080"/>
            <a:ext cx="320040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zh-CN" sz="150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接收人是 U.S. person → 3520 Part IV（&gt; US$100,000，关联人合并）</a:t>
            </a:r>
            <a:endParaRPr lang="zh-CN" sz="1500" dirty="0"/>
          </a:p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zh-CN" sz="150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捐赠人为 NRNC：赠与美国不动产／有形资产 → 赠与税（709-NA）</a:t>
            </a:r>
            <a:endParaRPr lang="zh-CN" sz="1500" dirty="0"/>
          </a:p>
          <a:p>
            <a:pPr marL="177800" indent="-177800">
              <a:buSzPct val="100000"/>
              <a:buChar char="•"/>
            </a:pPr>
            <a:r>
              <a:rPr lang="zh-CN" sz="150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美国公司股票等无形资产：不征赠与税</a:t>
            </a:r>
            <a:endParaRPr lang="zh-CN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40080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6727F"/>
                </a:solidFill>
                <a:latin typeface="Microsoft YaHei"/>
                <a:ea typeface="Microsoft YaHei"/>
                <a:cs typeface="Microsoft YaHei"/>
              </a:defRPr>
            </a:lvl1pPr>
          </a:lstStyle>
          <a:p>
            <a:pPr algn="r"/>
            <a:fld id="{F7021451-1387-4CA6-816F-3879F97B5CBC}" type="slidenum">
              <a:rPr b="0" lang="zh-CN"/>
              <a:t>6</a:t>
            </a:fld>
            <a:endParaRPr lang="zh-CN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S2 · 10–35′ · 美国侧：Form 3520 Part IV</a:t>
            </a:r>
            <a:endParaRPr lang="zh-CN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9692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2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Form 3520 Part IV：何时触发</a:t>
            </a:r>
            <a:endParaRPr lang="zh-CN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10728655" y="457200"/>
            <a:ext cx="914400" cy="310896"/>
          </a:xfrm>
          <a:prstGeom prst="roundRect">
            <a:avLst>
              <a:gd name="adj" fmla="val 50000"/>
            </a:avLst>
          </a:prstGeom>
          <a:solidFill>
            <a:srgbClr val="2E7D5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已核对</a:t>
            </a:r>
            <a:endParaRPr lang="zh-CN" sz="1200" dirty="0"/>
          </a:p>
        </p:txBody>
      </p:sp>
      <p:sp>
        <p:nvSpPr>
          <p:cNvPr id="6" name="Shape 3"/>
          <p:cNvSpPr/>
          <p:nvPr/>
        </p:nvSpPr>
        <p:spPr>
          <a:xfrm>
            <a:off x="548640" y="1554480"/>
            <a:ext cx="3515258" cy="2514600"/>
          </a:xfrm>
          <a:prstGeom prst="roundRect">
            <a:avLst>
              <a:gd name="adj" fmla="val 3636"/>
            </a:avLst>
          </a:prstGeom>
          <a:solidFill>
            <a:srgbClr val="F0F4F7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1783080"/>
            <a:ext cx="457200" cy="457200"/>
          </a:xfrm>
          <a:prstGeom prst="ellipse">
            <a:avLst/>
          </a:prstGeom>
          <a:solidFill>
            <a:srgbClr val="1B7F8C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6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</a:t>
            </a:r>
            <a:endParaRPr lang="zh-CN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1463040" y="1783080"/>
            <a:ext cx="232653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5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接收人</a:t>
            </a:r>
            <a:endParaRPr lang="zh-CN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822960" y="2468880"/>
            <a:ext cx="296661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20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是 U.S. person</a:t>
            </a:r>
            <a:endParaRPr lang="zh-CN" sz="2000" dirty="0"/>
          </a:p>
        </p:txBody>
      </p:sp>
      <p:sp>
        <p:nvSpPr>
          <p:cNvPr id="10" name="Text 7"/>
          <p:cNvSpPr txBox="1"/>
          <p:nvPr/>
        </p:nvSpPr>
        <p:spPr>
          <a:xfrm>
            <a:off x="822960" y="3246120"/>
            <a:ext cx="296661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350" dirty="0">
                <a:solidFill>
                  <a:srgbClr val="5F6C7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义务人是接收人；仍为非居民时，通常不是申报人</a:t>
            </a:r>
            <a:endParaRPr lang="zh-CN" sz="1350" dirty="0"/>
          </a:p>
        </p:txBody>
      </p:sp>
      <p:sp>
        <p:nvSpPr>
          <p:cNvPr id="11" name="Shape 8"/>
          <p:cNvSpPr/>
          <p:nvPr/>
        </p:nvSpPr>
        <p:spPr>
          <a:xfrm>
            <a:off x="4338218" y="1554480"/>
            <a:ext cx="3515258" cy="2514600"/>
          </a:xfrm>
          <a:prstGeom prst="roundRect">
            <a:avLst>
              <a:gd name="adj" fmla="val 3636"/>
            </a:avLst>
          </a:prstGeom>
          <a:solidFill>
            <a:srgbClr val="F0F4F7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4612538" y="1783080"/>
            <a:ext cx="457200" cy="457200"/>
          </a:xfrm>
          <a:prstGeom prst="ellipse">
            <a:avLst/>
          </a:prstGeom>
          <a:solidFill>
            <a:srgbClr val="1B7F8C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6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endParaRPr lang="zh-CN" sz="1600" dirty="0"/>
          </a:p>
        </p:txBody>
      </p:sp>
      <p:sp>
        <p:nvSpPr>
          <p:cNvPr id="13" name="Text 10"/>
          <p:cNvSpPr txBox="1"/>
          <p:nvPr/>
        </p:nvSpPr>
        <p:spPr>
          <a:xfrm>
            <a:off x="5252618" y="1783080"/>
            <a:ext cx="232653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5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</a:t>
            </a:r>
            <a:endParaRPr lang="zh-CN" sz="1500" dirty="0"/>
          </a:p>
        </p:txBody>
      </p:sp>
      <p:sp>
        <p:nvSpPr>
          <p:cNvPr id="14" name="Text 11"/>
          <p:cNvSpPr txBox="1"/>
          <p:nvPr/>
        </p:nvSpPr>
        <p:spPr>
          <a:xfrm>
            <a:off x="4612538" y="2468880"/>
            <a:ext cx="296661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20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非居民外国人或外国遗产</a:t>
            </a:r>
            <a:endParaRPr lang="zh-CN" sz="2000" dirty="0"/>
          </a:p>
        </p:txBody>
      </p:sp>
      <p:sp>
        <p:nvSpPr>
          <p:cNvPr id="15" name="Text 12"/>
          <p:cNvSpPr txBox="1"/>
          <p:nvPr/>
        </p:nvSpPr>
        <p:spPr>
          <a:xfrm>
            <a:off x="4612538" y="3246120"/>
            <a:ext cx="296661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350" dirty="0">
                <a:solidFill>
                  <a:srgbClr val="5F6C7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例如：父母作为个人所汇的款项</a:t>
            </a:r>
            <a:endParaRPr lang="zh-CN" sz="1350" dirty="0"/>
          </a:p>
        </p:txBody>
      </p:sp>
      <p:sp>
        <p:nvSpPr>
          <p:cNvPr id="16" name="Shape 13"/>
          <p:cNvSpPr/>
          <p:nvPr/>
        </p:nvSpPr>
        <p:spPr>
          <a:xfrm>
            <a:off x="8127797" y="1554480"/>
            <a:ext cx="3515258" cy="2514600"/>
          </a:xfrm>
          <a:prstGeom prst="roundRect">
            <a:avLst>
              <a:gd name="adj" fmla="val 3636"/>
            </a:avLst>
          </a:prstGeom>
          <a:solidFill>
            <a:srgbClr val="F0F4F7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8402117" y="1783080"/>
            <a:ext cx="457200" cy="457200"/>
          </a:xfrm>
          <a:prstGeom prst="ellipse">
            <a:avLst/>
          </a:prstGeom>
          <a:solidFill>
            <a:srgbClr val="1B7F8C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6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</a:t>
            </a:r>
            <a:endParaRPr lang="zh-CN" sz="1600" dirty="0"/>
          </a:p>
        </p:txBody>
      </p:sp>
      <p:sp>
        <p:nvSpPr>
          <p:cNvPr id="18" name="Text 15"/>
          <p:cNvSpPr txBox="1"/>
          <p:nvPr/>
        </p:nvSpPr>
        <p:spPr>
          <a:xfrm>
            <a:off x="9042197" y="1783080"/>
            <a:ext cx="232653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5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金额</a:t>
            </a:r>
            <a:endParaRPr lang="zh-CN" sz="1500" dirty="0"/>
          </a:p>
        </p:txBody>
      </p:sp>
      <p:sp>
        <p:nvSpPr>
          <p:cNvPr id="19" name="Text 16"/>
          <p:cNvSpPr txBox="1"/>
          <p:nvPr/>
        </p:nvSpPr>
        <p:spPr>
          <a:xfrm>
            <a:off x="8402117" y="2468880"/>
            <a:ext cx="296661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20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当年合计 &gt; US$100,000</a:t>
            </a:r>
            <a:endParaRPr lang="zh-CN" sz="2000" dirty="0"/>
          </a:p>
        </p:txBody>
      </p:sp>
      <p:sp>
        <p:nvSpPr>
          <p:cNvPr id="20" name="Text 17"/>
          <p:cNvSpPr txBox="1"/>
          <p:nvPr/>
        </p:nvSpPr>
        <p:spPr>
          <a:xfrm>
            <a:off x="8402117" y="3246120"/>
            <a:ext cx="296661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350" dirty="0">
                <a:solidFill>
                  <a:srgbClr val="5F6C7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关联人合并计算</a:t>
            </a:r>
            <a:endParaRPr lang="zh-CN" sz="1350" dirty="0"/>
          </a:p>
        </p:txBody>
      </p:sp>
      <p:sp>
        <p:nvSpPr>
          <p:cNvPr id="21" name="Text 18"/>
          <p:cNvSpPr txBox="1"/>
          <p:nvPr/>
        </p:nvSpPr>
        <p:spPr>
          <a:xfrm>
            <a:off x="548640" y="4160520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400" b="1" dirty="0">
                <a:solidFill>
                  <a:srgbClr val="5F6C7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三个条件同时满足</a:t>
            </a:r>
            <a:endParaRPr lang="zh-CN" sz="1400" dirty="0"/>
          </a:p>
        </p:txBody>
      </p:sp>
      <p:sp>
        <p:nvSpPr>
          <p:cNvPr id="22" name="Shape 19"/>
          <p:cNvSpPr/>
          <p:nvPr/>
        </p:nvSpPr>
        <p:spPr>
          <a:xfrm>
            <a:off x="548640" y="4526280"/>
            <a:ext cx="11094415" cy="1280160"/>
          </a:xfrm>
          <a:prstGeom prst="roundRect">
            <a:avLst>
              <a:gd name="adj" fmla="val 7143"/>
            </a:avLst>
          </a:prstGeom>
          <a:solidFill>
            <a:srgbClr val="13233A"/>
          </a:solidFill>
          <a:ln/>
        </p:spPr>
      </p:sp>
      <p:sp>
        <p:nvSpPr>
          <p:cNvPr id="23" name="Text 20"/>
          <p:cNvSpPr txBox="1"/>
          <p:nvPr/>
        </p:nvSpPr>
        <p:spPr>
          <a:xfrm>
            <a:off x="1005840" y="4526280"/>
            <a:ext cx="10180015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24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须报 Form 3520 Part IV；&gt; US$5,000 的每笔，逐项列明</a:t>
            </a:r>
            <a:endParaRPr lang="zh-CN" sz="2400" dirty="0"/>
          </a:p>
        </p:txBody>
      </p:sp>
      <p:sp>
        <p:nvSpPr>
          <p:cNvPr id="24" name="Text 21"/>
          <p:cNvSpPr txBox="1"/>
          <p:nvPr/>
        </p:nvSpPr>
        <p:spPr>
          <a:xfrm>
            <a:off x="548640" y="6016752"/>
            <a:ext cx="1109441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000" dirty="0">
                <a:solidFill>
                  <a:srgbClr val="5F6C7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来源：O1 IRS Form 3520 说明书 (12/2025)</a:t>
            </a:r>
            <a:endParaRPr lang="zh-CN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40080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6727F"/>
                </a:solidFill>
                <a:latin typeface="Microsoft YaHei"/>
                <a:ea typeface="Microsoft YaHei"/>
                <a:cs typeface="Microsoft YaHei"/>
              </a:defRPr>
            </a:lvl1pPr>
          </a:lstStyle>
          <a:p>
            <a:pPr algn="r"/>
            <a:fld id="{F7021451-1387-4CA6-816F-3879F97B5CBC}" type="slidenum">
              <a:rPr b="0" lang="zh-CN"/>
              <a:t>7</a:t>
            </a:fld>
            <a:endParaRPr lang="zh-CN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S2 · 10–35′ · 美国侧：Form 3520 Part IV</a:t>
            </a:r>
            <a:endParaRPr lang="zh-CN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9692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2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接收人什么时候成了“U.S. person”</a:t>
            </a:r>
            <a:endParaRPr lang="zh-CN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10728655" y="457200"/>
            <a:ext cx="914400" cy="310896"/>
          </a:xfrm>
          <a:prstGeom prst="roundRect">
            <a:avLst>
              <a:gd name="adj" fmla="val 50000"/>
            </a:avLst>
          </a:prstGeom>
          <a:solidFill>
            <a:srgbClr val="2E7D5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已核对</a:t>
            </a:r>
            <a:endParaRPr lang="zh-CN" sz="1200" dirty="0"/>
          </a:p>
        </p:txBody>
      </p:sp>
      <p:sp>
        <p:nvSpPr>
          <p:cNvPr id="6" name="Shape 3"/>
          <p:cNvSpPr/>
          <p:nvPr/>
        </p:nvSpPr>
        <p:spPr>
          <a:xfrm>
            <a:off x="548640" y="1645920"/>
            <a:ext cx="7589520" cy="1737360"/>
          </a:xfrm>
          <a:prstGeom prst="roundRect">
            <a:avLst>
              <a:gd name="adj" fmla="val 5263"/>
            </a:avLst>
          </a:prstGeom>
          <a:solidFill>
            <a:srgbClr val="1B7F8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914400" y="1828800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2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2024–2028：仍为非居民（豁免年）</a:t>
            </a:r>
            <a:endParaRPr lang="zh-CN" sz="2200" dirty="0"/>
          </a:p>
        </p:txBody>
      </p:sp>
      <p:sp>
        <p:nvSpPr>
          <p:cNvPr id="8" name="Text 5"/>
          <p:cNvSpPr txBox="1"/>
          <p:nvPr/>
        </p:nvSpPr>
        <p:spPr>
          <a:xfrm>
            <a:off x="914400" y="2514600"/>
            <a:ext cx="6858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60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所收赠与：通常不是 3520 申报人（示意：陈家儿子）</a:t>
            </a:r>
            <a:endParaRPr lang="zh-CN" sz="1600" dirty="0"/>
          </a:p>
        </p:txBody>
      </p:sp>
      <p:sp>
        <p:nvSpPr>
          <p:cNvPr id="9" name="Shape 6"/>
          <p:cNvSpPr/>
          <p:nvPr/>
        </p:nvSpPr>
        <p:spPr>
          <a:xfrm>
            <a:off x="8229600" y="2514600"/>
            <a:ext cx="365760" cy="0"/>
          </a:xfrm>
          <a:prstGeom prst="line">
            <a:avLst/>
          </a:prstGeom>
          <a:noFill/>
          <a:ln w="38100">
            <a:solidFill>
              <a:srgbClr val="5F6C7B"/>
            </a:solidFill>
            <a:prstDash val="solid"/>
            <a:tailEnd type="triangle"/>
          </a:ln>
        </p:spPr>
      </p:sp>
      <p:sp>
        <p:nvSpPr>
          <p:cNvPr id="10" name="Shape 7"/>
          <p:cNvSpPr/>
          <p:nvPr/>
        </p:nvSpPr>
        <p:spPr>
          <a:xfrm>
            <a:off x="8686800" y="1645920"/>
            <a:ext cx="2956255" cy="1737360"/>
          </a:xfrm>
          <a:prstGeom prst="roundRect">
            <a:avLst>
              <a:gd name="adj" fmla="val 5263"/>
            </a:avLst>
          </a:prstGeom>
          <a:solidFill>
            <a:srgbClr val="3B4BA0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961120" y="182880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2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2029 起</a:t>
            </a:r>
            <a:endParaRPr lang="zh-CN" sz="2200" dirty="0"/>
          </a:p>
        </p:txBody>
      </p:sp>
      <p:sp>
        <p:nvSpPr>
          <p:cNvPr id="12" name="Text 9"/>
          <p:cNvSpPr txBox="1"/>
          <p:nvPr/>
        </p:nvSpPr>
        <p:spPr>
          <a:xfrm>
            <a:off x="8961120" y="2468880"/>
            <a:ext cx="24076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40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美国税务居民（示意）：所收赠与落入 Part IV</a:t>
            </a:r>
            <a:endParaRPr lang="zh-CN" sz="1400" dirty="0"/>
          </a:p>
        </p:txBody>
      </p:sp>
      <p:sp>
        <p:nvSpPr>
          <p:cNvPr id="13" name="Shape 10"/>
          <p:cNvSpPr/>
          <p:nvPr/>
        </p:nvSpPr>
        <p:spPr>
          <a:xfrm>
            <a:off x="548640" y="3749040"/>
            <a:ext cx="11094415" cy="1188720"/>
          </a:xfrm>
          <a:prstGeom prst="roundRect">
            <a:avLst>
              <a:gd name="adj" fmla="val 7692"/>
            </a:avLst>
          </a:prstGeom>
          <a:solidFill>
            <a:srgbClr val="E3F1F3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14400" y="3749040"/>
            <a:ext cx="10362895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800" b="1" dirty="0">
                <a:solidFill>
                  <a:srgbClr val="14606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义务人是 U.S. person；仍为非居民时通常不是申报人，成为美国税务居民之后所收赠与才落入。</a:t>
            </a:r>
            <a:endParaRPr lang="zh-CN" sz="1800" dirty="0"/>
          </a:p>
        </p:txBody>
      </p:sp>
      <p:sp>
        <p:nvSpPr>
          <p:cNvPr id="15" name="Text 12"/>
          <p:cNvSpPr txBox="1"/>
          <p:nvPr/>
        </p:nvSpPr>
        <p:spPr>
          <a:xfrm>
            <a:off x="548640" y="5212080"/>
            <a:ext cx="1109441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500" dirty="0">
                <a:solidFill>
                  <a:srgbClr val="5F6C7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居民身份如何认定？回到 S1：SPT、居民起算日（Pub. 519 复核）。</a:t>
            </a:r>
            <a:endParaRPr lang="zh-CN" sz="1500" dirty="0"/>
          </a:p>
        </p:txBody>
      </p:sp>
      <p:sp>
        <p:nvSpPr>
          <p:cNvPr id="16" name="Text 13"/>
          <p:cNvSpPr txBox="1"/>
          <p:nvPr/>
        </p:nvSpPr>
        <p:spPr>
          <a:xfrm>
            <a:off x="548640" y="6016752"/>
            <a:ext cx="1109441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000" dirty="0">
                <a:solidFill>
                  <a:srgbClr val="5F6C7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来源：O1 IRS Form 3520 说明书；O5 IRS 学生豁免页面</a:t>
            </a:r>
            <a:endParaRPr lang="zh-CN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40080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6727F"/>
                </a:solidFill>
                <a:latin typeface="Microsoft YaHei"/>
                <a:ea typeface="Microsoft YaHei"/>
                <a:cs typeface="Microsoft YaHei"/>
              </a:defRPr>
            </a:lvl1pPr>
          </a:lstStyle>
          <a:p>
            <a:pPr algn="r"/>
            <a:fld id="{F7021451-1387-4CA6-816F-3879F97B5CBC}" type="slidenum">
              <a:rPr b="0" lang="zh-CN"/>
              <a:t>8</a:t>
            </a:fld>
            <a:endParaRPr lang="zh-CN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S2 · 10–35′ · 美国侧：Form 3520 Part IV</a:t>
            </a:r>
            <a:endParaRPr lang="zh-CN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9692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2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关联人合并：全年、合并计算</a:t>
            </a:r>
            <a:endParaRPr lang="zh-CN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10728655" y="457200"/>
            <a:ext cx="914400" cy="310896"/>
          </a:xfrm>
          <a:prstGeom prst="roundRect">
            <a:avLst>
              <a:gd name="adj" fmla="val 50000"/>
            </a:avLst>
          </a:prstGeom>
          <a:solidFill>
            <a:srgbClr val="2E7D5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已核对</a:t>
            </a:r>
            <a:endParaRPr lang="zh-CN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1463040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4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关联人（合并计算）</a:t>
            </a:r>
            <a:endParaRPr lang="zh-CN" sz="1400" dirty="0"/>
          </a:p>
        </p:txBody>
      </p:sp>
      <p:sp>
        <p:nvSpPr>
          <p:cNvPr id="7" name="Shape 4"/>
          <p:cNvSpPr/>
          <p:nvPr/>
        </p:nvSpPr>
        <p:spPr>
          <a:xfrm>
            <a:off x="548640" y="1874520"/>
            <a:ext cx="2926080" cy="685800"/>
          </a:xfrm>
          <a:prstGeom prst="roundRect">
            <a:avLst>
              <a:gd name="adj" fmla="val 13333"/>
            </a:avLst>
          </a:prstGeom>
          <a:solidFill>
            <a:srgbClr val="E3F1F3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822960" y="1874520"/>
            <a:ext cx="2377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父母</a:t>
            </a:r>
            <a:endParaRPr lang="zh-CN" sz="1800" dirty="0"/>
          </a:p>
        </p:txBody>
      </p:sp>
      <p:sp>
        <p:nvSpPr>
          <p:cNvPr id="9" name="Shape 6"/>
          <p:cNvSpPr/>
          <p:nvPr/>
        </p:nvSpPr>
        <p:spPr>
          <a:xfrm>
            <a:off x="548640" y="2697480"/>
            <a:ext cx="2926080" cy="685800"/>
          </a:xfrm>
          <a:prstGeom prst="roundRect">
            <a:avLst>
              <a:gd name="adj" fmla="val 13333"/>
            </a:avLst>
          </a:prstGeom>
          <a:solidFill>
            <a:srgbClr val="E3F1F3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822960" y="2697480"/>
            <a:ext cx="2377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祖父母</a:t>
            </a:r>
            <a:endParaRPr lang="zh-CN" sz="1800" dirty="0"/>
          </a:p>
        </p:txBody>
      </p:sp>
      <p:sp>
        <p:nvSpPr>
          <p:cNvPr id="11" name="Shape 8"/>
          <p:cNvSpPr/>
          <p:nvPr/>
        </p:nvSpPr>
        <p:spPr>
          <a:xfrm>
            <a:off x="548640" y="3520440"/>
            <a:ext cx="2926080" cy="685800"/>
          </a:xfrm>
          <a:prstGeom prst="roundRect">
            <a:avLst>
              <a:gd name="adj" fmla="val 13333"/>
            </a:avLst>
          </a:prstGeom>
          <a:solidFill>
            <a:srgbClr val="E3F1F3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822960" y="3520440"/>
            <a:ext cx="2377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兄弟姐妹</a:t>
            </a:r>
            <a:endParaRPr lang="zh-CN" sz="1800" dirty="0"/>
          </a:p>
        </p:txBody>
      </p:sp>
      <p:sp>
        <p:nvSpPr>
          <p:cNvPr id="13" name="Shape 10"/>
          <p:cNvSpPr/>
          <p:nvPr/>
        </p:nvSpPr>
        <p:spPr>
          <a:xfrm>
            <a:off x="548640" y="4343400"/>
            <a:ext cx="2926080" cy="685800"/>
          </a:xfrm>
          <a:prstGeom prst="roundRect">
            <a:avLst>
              <a:gd name="adj" fmla="val 13333"/>
            </a:avLst>
          </a:prstGeom>
          <a:solidFill>
            <a:srgbClr val="E3F1F3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822960" y="4343400"/>
            <a:ext cx="2377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中介与代持</a:t>
            </a:r>
            <a:endParaRPr lang="zh-CN" sz="1800" dirty="0"/>
          </a:p>
        </p:txBody>
      </p:sp>
      <p:sp>
        <p:nvSpPr>
          <p:cNvPr id="15" name="Shape 12"/>
          <p:cNvSpPr/>
          <p:nvPr/>
        </p:nvSpPr>
        <p:spPr>
          <a:xfrm>
            <a:off x="3566160" y="3611880"/>
            <a:ext cx="914400" cy="0"/>
          </a:xfrm>
          <a:prstGeom prst="line">
            <a:avLst/>
          </a:prstGeom>
          <a:noFill/>
          <a:ln w="38100">
            <a:solidFill>
              <a:srgbClr val="5F6C7B"/>
            </a:solidFill>
            <a:prstDash val="solid"/>
            <a:tailEnd type="triangle"/>
          </a:ln>
        </p:spPr>
      </p:sp>
      <p:sp>
        <p:nvSpPr>
          <p:cNvPr id="16" name="Shape 13"/>
          <p:cNvSpPr/>
          <p:nvPr/>
        </p:nvSpPr>
        <p:spPr>
          <a:xfrm>
            <a:off x="4572000" y="2286000"/>
            <a:ext cx="3291840" cy="2651760"/>
          </a:xfrm>
          <a:prstGeom prst="roundRect">
            <a:avLst>
              <a:gd name="adj" fmla="val 3448"/>
            </a:avLst>
          </a:prstGeom>
          <a:solidFill>
            <a:srgbClr val="13233A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4572000" y="2651760"/>
            <a:ext cx="32918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2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全年合计</a:t>
            </a:r>
            <a:endParaRPr lang="zh-CN" sz="2800" dirty="0"/>
          </a:p>
        </p:txBody>
      </p:sp>
      <p:sp>
        <p:nvSpPr>
          <p:cNvPr id="18" name="Text 15"/>
          <p:cNvSpPr txBox="1"/>
          <p:nvPr/>
        </p:nvSpPr>
        <p:spPr>
          <a:xfrm>
            <a:off x="4572000" y="3383280"/>
            <a:ext cx="32918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zh-CN" sz="1600" dirty="0">
                <a:solidFill>
                  <a:srgbClr val="8FD3D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同一接收人</a:t>
            </a:r>
            <a:endParaRPr lang="zh-CN" sz="1600" dirty="0"/>
          </a:p>
          <a:p>
            <a:pPr algn="ctr" indent="0" marL="0">
              <a:buNone/>
            </a:pPr>
            <a:r>
              <a:rPr lang="zh-CN" sz="1600" dirty="0">
                <a:solidFill>
                  <a:srgbClr val="8FD3D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同一日历年</a:t>
            </a:r>
            <a:endParaRPr lang="zh-CN" sz="1600" dirty="0"/>
          </a:p>
        </p:txBody>
      </p:sp>
      <p:sp>
        <p:nvSpPr>
          <p:cNvPr id="19" name="Shape 16"/>
          <p:cNvSpPr/>
          <p:nvPr/>
        </p:nvSpPr>
        <p:spPr>
          <a:xfrm>
            <a:off x="7955280" y="3611880"/>
            <a:ext cx="822960" cy="0"/>
          </a:xfrm>
          <a:prstGeom prst="line">
            <a:avLst/>
          </a:prstGeom>
          <a:noFill/>
          <a:ln w="38100">
            <a:solidFill>
              <a:srgbClr val="5F6C7B"/>
            </a:solidFill>
            <a:prstDash val="solid"/>
            <a:tailEnd type="triangle"/>
          </a:ln>
        </p:spPr>
      </p:sp>
      <p:sp>
        <p:nvSpPr>
          <p:cNvPr id="20" name="Shape 17"/>
          <p:cNvSpPr/>
          <p:nvPr/>
        </p:nvSpPr>
        <p:spPr>
          <a:xfrm>
            <a:off x="8869680" y="2286000"/>
            <a:ext cx="2773375" cy="2651760"/>
          </a:xfrm>
          <a:prstGeom prst="roundRect">
            <a:avLst>
              <a:gd name="adj" fmla="val 3448"/>
            </a:avLst>
          </a:prstGeom>
          <a:solidFill>
            <a:srgbClr val="E3F1F3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8961120" y="2651760"/>
            <a:ext cx="259049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9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&gt; US$100,000？</a:t>
            </a:r>
            <a:endParaRPr lang="zh-CN" sz="1900" dirty="0"/>
          </a:p>
        </p:txBody>
      </p:sp>
      <p:sp>
        <p:nvSpPr>
          <p:cNvPr id="22" name="Text 19"/>
          <p:cNvSpPr txBox="1"/>
          <p:nvPr/>
        </p:nvSpPr>
        <p:spPr>
          <a:xfrm>
            <a:off x="8869680" y="3520440"/>
            <a:ext cx="277337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zh-CN" sz="16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是 → 触发 Part IV</a:t>
            </a:r>
            <a:endParaRPr lang="zh-CN" sz="1600" dirty="0"/>
          </a:p>
        </p:txBody>
      </p:sp>
      <p:sp>
        <p:nvSpPr>
          <p:cNvPr id="23" name="Text 20"/>
          <p:cNvSpPr txBox="1"/>
          <p:nvPr/>
        </p:nvSpPr>
        <p:spPr>
          <a:xfrm>
            <a:off x="548640" y="5349240"/>
            <a:ext cx="1109441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7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分批汇款不改变结论：按年度并合并关联人计算。</a:t>
            </a:r>
            <a:endParaRPr lang="zh-CN" sz="1700" dirty="0"/>
          </a:p>
        </p:txBody>
      </p:sp>
      <p:sp>
        <p:nvSpPr>
          <p:cNvPr id="24" name="Text 21"/>
          <p:cNvSpPr txBox="1"/>
          <p:nvPr/>
        </p:nvSpPr>
        <p:spPr>
          <a:xfrm>
            <a:off x="548640" y="6016752"/>
            <a:ext cx="1109441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000" dirty="0">
                <a:solidFill>
                  <a:srgbClr val="5F6C7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来源：O1 IRS Form 3520 说明书</a:t>
            </a:r>
            <a:endParaRPr lang="zh-CN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40080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6727F"/>
                </a:solidFill>
                <a:latin typeface="Microsoft YaHei"/>
                <a:ea typeface="Microsoft YaHei"/>
                <a:cs typeface="Microsoft YaHei"/>
              </a:defRPr>
            </a:lvl1pPr>
          </a:lstStyle>
          <a:p>
            <a:pPr algn="r"/>
            <a:fld id="{F7021451-1387-4CA6-816F-3879F97B5CBC}" type="slidenum">
              <a:rPr b="0" lang="zh-CN"/>
              <a:t>9</a:t>
            </a:fld>
            <a:endParaRPr lang="zh-CN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S2 · 10–35′ · 美国侧：Form 3520 Part IV</a:t>
            </a:r>
            <a:endParaRPr lang="zh-CN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1109441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2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哪些不算：三类排除项</a:t>
            </a:r>
            <a:endParaRPr lang="zh-CN" sz="2800" dirty="0"/>
          </a:p>
        </p:txBody>
      </p:sp>
      <p:sp>
        <p:nvSpPr>
          <p:cNvPr id="5" name="Shape 2"/>
          <p:cNvSpPr/>
          <p:nvPr/>
        </p:nvSpPr>
        <p:spPr>
          <a:xfrm>
            <a:off x="548640" y="1554480"/>
            <a:ext cx="11094415" cy="1170432"/>
          </a:xfrm>
          <a:prstGeom prst="roundRect">
            <a:avLst>
              <a:gd name="adj" fmla="val 7813"/>
            </a:avLst>
          </a:prstGeom>
          <a:solidFill>
            <a:srgbClr val="F0F4F7"/>
          </a:solidFill>
          <a:ln/>
        </p:spPr>
      </p:sp>
      <p:sp>
        <p:nvSpPr>
          <p:cNvPr id="6" name="Shape 3"/>
          <p:cNvSpPr/>
          <p:nvPr/>
        </p:nvSpPr>
        <p:spPr>
          <a:xfrm>
            <a:off x="868680" y="1865376"/>
            <a:ext cx="548640" cy="548640"/>
          </a:xfrm>
          <a:prstGeom prst="ellipse">
            <a:avLst/>
          </a:prstGeom>
          <a:solidFill>
            <a:srgbClr val="1B7F8C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5840" y="2002536"/>
            <a:ext cx="274320" cy="274320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1737360" y="1554480"/>
            <a:ext cx="8076895" cy="11704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直接支付给教育机构的学费、给医疗机构的医疗费</a:t>
            </a:r>
            <a:endParaRPr lang="zh-CN" sz="1800" dirty="0"/>
          </a:p>
        </p:txBody>
      </p:sp>
      <p:sp>
        <p:nvSpPr>
          <p:cNvPr id="9" name="Text 5"/>
          <p:cNvSpPr txBox="1"/>
          <p:nvPr/>
        </p:nvSpPr>
        <p:spPr>
          <a:xfrm>
            <a:off x="10500055" y="1984248"/>
            <a:ext cx="868680" cy="310896"/>
          </a:xfrm>
          <a:prstGeom prst="roundRect">
            <a:avLst>
              <a:gd name="adj" fmla="val 50000"/>
            </a:avLst>
          </a:prstGeom>
          <a:solidFill>
            <a:srgbClr val="2E7D5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1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已核对</a:t>
            </a:r>
            <a:endParaRPr lang="zh-CN" sz="1100" dirty="0"/>
          </a:p>
        </p:txBody>
      </p:sp>
      <p:sp>
        <p:nvSpPr>
          <p:cNvPr id="10" name="Shape 6"/>
          <p:cNvSpPr/>
          <p:nvPr/>
        </p:nvSpPr>
        <p:spPr>
          <a:xfrm>
            <a:off x="548640" y="2926080"/>
            <a:ext cx="11094415" cy="1170432"/>
          </a:xfrm>
          <a:prstGeom prst="roundRect">
            <a:avLst>
              <a:gd name="adj" fmla="val 7813"/>
            </a:avLst>
          </a:prstGeom>
          <a:solidFill>
            <a:srgbClr val="F0F4F7"/>
          </a:solidFill>
          <a:ln/>
        </p:spPr>
      </p:sp>
      <p:sp>
        <p:nvSpPr>
          <p:cNvPr id="11" name="Shape 7"/>
          <p:cNvSpPr/>
          <p:nvPr/>
        </p:nvSpPr>
        <p:spPr>
          <a:xfrm>
            <a:off x="868680" y="3236976"/>
            <a:ext cx="548640" cy="548640"/>
          </a:xfrm>
          <a:prstGeom prst="ellipse">
            <a:avLst/>
          </a:prstGeom>
          <a:solidFill>
            <a:srgbClr val="1B7F8C"/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5840" y="3374136"/>
            <a:ext cx="274320" cy="274320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1737360" y="2926080"/>
            <a:ext cx="8076895" cy="11704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RRSP／RRIF：依 Rev. Proc. 2014-55 免报</a:t>
            </a:r>
            <a:endParaRPr lang="zh-CN" sz="1800" dirty="0"/>
          </a:p>
        </p:txBody>
      </p:sp>
      <p:sp>
        <p:nvSpPr>
          <p:cNvPr id="14" name="Text 9"/>
          <p:cNvSpPr txBox="1"/>
          <p:nvPr/>
        </p:nvSpPr>
        <p:spPr>
          <a:xfrm>
            <a:off x="10500055" y="3355848"/>
            <a:ext cx="868680" cy="310896"/>
          </a:xfrm>
          <a:prstGeom prst="roundRect">
            <a:avLst>
              <a:gd name="adj" fmla="val 50000"/>
            </a:avLst>
          </a:prstGeom>
          <a:solidFill>
            <a:srgbClr val="2E7D5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1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已核对</a:t>
            </a:r>
            <a:endParaRPr lang="zh-CN" sz="1100" dirty="0"/>
          </a:p>
        </p:txBody>
      </p:sp>
      <p:sp>
        <p:nvSpPr>
          <p:cNvPr id="15" name="Shape 10"/>
          <p:cNvSpPr/>
          <p:nvPr/>
        </p:nvSpPr>
        <p:spPr>
          <a:xfrm>
            <a:off x="548640" y="4297680"/>
            <a:ext cx="11094415" cy="1170432"/>
          </a:xfrm>
          <a:prstGeom prst="roundRect">
            <a:avLst>
              <a:gd name="adj" fmla="val 7813"/>
            </a:avLst>
          </a:prstGeom>
          <a:solidFill>
            <a:srgbClr val="FBE6E3"/>
          </a:solidFill>
          <a:ln/>
        </p:spPr>
      </p:sp>
      <p:sp>
        <p:nvSpPr>
          <p:cNvPr id="16" name="Shape 11"/>
          <p:cNvSpPr/>
          <p:nvPr/>
        </p:nvSpPr>
        <p:spPr>
          <a:xfrm>
            <a:off x="868680" y="4608576"/>
            <a:ext cx="548640" cy="548640"/>
          </a:xfrm>
          <a:prstGeom prst="ellipse">
            <a:avLst/>
          </a:prstGeom>
          <a:solidFill>
            <a:srgbClr val="C0392B"/>
          </a:solidFill>
          <a:ln/>
        </p:spPr>
      </p:sp>
      <p:pic>
        <p:nvPicPr>
          <p:cNvPr id="1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5840" y="4745736"/>
            <a:ext cx="274320" cy="274320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1737360" y="4297680"/>
            <a:ext cx="8076895" cy="11704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TFSA、RESP 等：须逐项核对 Rev. Proc. 2020-17 的条件</a:t>
            </a:r>
            <a:endParaRPr lang="zh-CN" sz="1800" dirty="0"/>
          </a:p>
        </p:txBody>
      </p:sp>
      <p:sp>
        <p:nvSpPr>
          <p:cNvPr id="19" name="Text 13"/>
          <p:cNvSpPr txBox="1"/>
          <p:nvPr/>
        </p:nvSpPr>
        <p:spPr>
          <a:xfrm>
            <a:off x="10500055" y="4727448"/>
            <a:ext cx="868680" cy="310896"/>
          </a:xfrm>
          <a:prstGeom prst="roundRect">
            <a:avLst>
              <a:gd name="adj" fmla="val 50000"/>
            </a:avLst>
          </a:prstGeom>
          <a:solidFill>
            <a:srgbClr val="C0392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1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未核对</a:t>
            </a:r>
            <a:endParaRPr lang="zh-CN" sz="1100" dirty="0"/>
          </a:p>
        </p:txBody>
      </p:sp>
      <p:sp>
        <p:nvSpPr>
          <p:cNvPr id="20" name="Text 14"/>
          <p:cNvSpPr txBox="1"/>
          <p:nvPr/>
        </p:nvSpPr>
        <p:spPr>
          <a:xfrm>
            <a:off x="548640" y="6016752"/>
            <a:ext cx="1109441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000" dirty="0">
                <a:solidFill>
                  <a:srgbClr val="5F6C7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来源：O1 IRS Form 3520 说明书；IRS 国家税务论坛材料（Part IV 与 Rev. Proc. 2020-17）</a:t>
            </a:r>
            <a:endParaRPr lang="zh-CN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40080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6727F"/>
                </a:solidFill>
                <a:latin typeface="Microsoft YaHei"/>
                <a:ea typeface="Microsoft YaHei"/>
                <a:cs typeface="Microsoft YaHei"/>
              </a:defRPr>
            </a:lvl1pPr>
          </a:lstStyle>
          <a:p>
            <a:pPr algn="r"/>
            <a:fld id="{F7021451-1387-4CA6-816F-3879F97B5CBC}" type="slidenum">
              <a:rPr b="0" lang="zh-CN"/>
              <a:t>10</a:t>
            </a:fld>
            <a:endParaRPr lang="zh-CN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S2 · 10–35′ · 美国侧：Form 3520 Part IV</a:t>
            </a:r>
            <a:endParaRPr lang="zh-CN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1109441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2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来自公司或合伙的“赠与”：门槛更低</a:t>
            </a:r>
            <a:endParaRPr lang="zh-CN" sz="2800" dirty="0"/>
          </a:p>
        </p:txBody>
      </p:sp>
      <p:sp>
        <p:nvSpPr>
          <p:cNvPr id="5" name="Shape 2"/>
          <p:cNvSpPr/>
          <p:nvPr/>
        </p:nvSpPr>
        <p:spPr>
          <a:xfrm>
            <a:off x="548640" y="1554480"/>
            <a:ext cx="3515258" cy="4206240"/>
          </a:xfrm>
          <a:prstGeom prst="roundRect">
            <a:avLst>
              <a:gd name="adj" fmla="val 2601"/>
            </a:avLst>
          </a:prstGeom>
          <a:solidFill>
            <a:srgbClr val="F0F4F7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3012338" y="1783080"/>
            <a:ext cx="868680" cy="292608"/>
          </a:xfrm>
          <a:prstGeom prst="roundRect">
            <a:avLst>
              <a:gd name="adj" fmla="val 50000"/>
            </a:avLst>
          </a:prstGeom>
          <a:solidFill>
            <a:srgbClr val="F0B40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100" b="1" dirty="0">
                <a:solidFill>
                  <a:srgbClr val="5C44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待复核</a:t>
            </a:r>
            <a:endParaRPr lang="zh-CN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868680" y="1828800"/>
            <a:ext cx="205221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9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门槛更低</a:t>
            </a:r>
            <a:endParaRPr lang="zh-CN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868680" y="2743200"/>
            <a:ext cx="287517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20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2026 年 US$20,573</a:t>
            </a:r>
            <a:endParaRPr lang="zh-CN" sz="2000" dirty="0"/>
          </a:p>
        </p:txBody>
      </p:sp>
      <p:sp>
        <p:nvSpPr>
          <p:cNvPr id="9" name="Text 6"/>
          <p:cNvSpPr txBox="1"/>
          <p:nvPr/>
        </p:nvSpPr>
        <p:spPr>
          <a:xfrm>
            <a:off x="868680" y="4114800"/>
            <a:ext cx="2875178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400" dirty="0">
                <a:solidFill>
                  <a:srgbClr val="5F6C7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二手资料称 2025 年 US$20,116；以 Rev. Proc. 2025-32 为准</a:t>
            </a:r>
            <a:endParaRPr lang="zh-CN" sz="1400" dirty="0"/>
          </a:p>
        </p:txBody>
      </p:sp>
      <p:sp>
        <p:nvSpPr>
          <p:cNvPr id="10" name="Shape 7"/>
          <p:cNvSpPr/>
          <p:nvPr/>
        </p:nvSpPr>
        <p:spPr>
          <a:xfrm>
            <a:off x="4338218" y="1554480"/>
            <a:ext cx="3515258" cy="4206240"/>
          </a:xfrm>
          <a:prstGeom prst="roundRect">
            <a:avLst>
              <a:gd name="adj" fmla="val 2601"/>
            </a:avLst>
          </a:prstGeom>
          <a:solidFill>
            <a:srgbClr val="F0F4F7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4658258" y="1828800"/>
            <a:ext cx="205221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9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可能被重新定性</a:t>
            </a:r>
            <a:endParaRPr lang="zh-CN" sz="1900" dirty="0"/>
          </a:p>
        </p:txBody>
      </p:sp>
      <p:sp>
        <p:nvSpPr>
          <p:cNvPr id="12" name="Text 9"/>
          <p:cNvSpPr txBox="1"/>
          <p:nvPr/>
        </p:nvSpPr>
        <p:spPr>
          <a:xfrm>
            <a:off x="4658258" y="2743200"/>
            <a:ext cx="287517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20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不一定按“赠与”处理</a:t>
            </a:r>
            <a:endParaRPr lang="zh-CN" sz="2000" dirty="0"/>
          </a:p>
        </p:txBody>
      </p:sp>
      <p:sp>
        <p:nvSpPr>
          <p:cNvPr id="13" name="Text 10"/>
          <p:cNvSpPr txBox="1"/>
          <p:nvPr/>
        </p:nvSpPr>
        <p:spPr>
          <a:xfrm>
            <a:off x="4658258" y="4114800"/>
            <a:ext cx="2875178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400" dirty="0">
                <a:solidFill>
                  <a:srgbClr val="5F6C7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例如：通过父母的公司“赠与”（案例 3）</a:t>
            </a:r>
            <a:endParaRPr lang="zh-CN" sz="1400" dirty="0"/>
          </a:p>
        </p:txBody>
      </p:sp>
      <p:sp>
        <p:nvSpPr>
          <p:cNvPr id="14" name="Shape 11"/>
          <p:cNvSpPr/>
          <p:nvPr/>
        </p:nvSpPr>
        <p:spPr>
          <a:xfrm>
            <a:off x="8127797" y="1554480"/>
            <a:ext cx="3515258" cy="4206240"/>
          </a:xfrm>
          <a:prstGeom prst="roundRect">
            <a:avLst>
              <a:gd name="adj" fmla="val 2601"/>
            </a:avLst>
          </a:prstGeom>
          <a:solidFill>
            <a:srgbClr val="F0F4F7"/>
          </a:solidFill>
          <a:ln/>
        </p:spPr>
      </p:sp>
      <p:sp>
        <p:nvSpPr>
          <p:cNvPr id="15" name="Text 12"/>
          <p:cNvSpPr txBox="1"/>
          <p:nvPr/>
        </p:nvSpPr>
        <p:spPr>
          <a:xfrm>
            <a:off x="8447837" y="1828800"/>
            <a:ext cx="205221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9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信托分配</a:t>
            </a:r>
            <a:endParaRPr lang="zh-CN" sz="1900" dirty="0"/>
          </a:p>
        </p:txBody>
      </p:sp>
      <p:sp>
        <p:nvSpPr>
          <p:cNvPr id="16" name="Text 13"/>
          <p:cNvSpPr txBox="1"/>
          <p:nvPr/>
        </p:nvSpPr>
        <p:spPr>
          <a:xfrm>
            <a:off x="8447837" y="2743200"/>
            <a:ext cx="287517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20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报 Part III</a:t>
            </a:r>
            <a:endParaRPr lang="zh-CN" sz="2000" dirty="0"/>
          </a:p>
        </p:txBody>
      </p:sp>
      <p:sp>
        <p:nvSpPr>
          <p:cNvPr id="17" name="Text 14"/>
          <p:cNvSpPr txBox="1"/>
          <p:nvPr/>
        </p:nvSpPr>
        <p:spPr>
          <a:xfrm>
            <a:off x="8447837" y="4114800"/>
            <a:ext cx="2875178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400" dirty="0">
                <a:solidFill>
                  <a:srgbClr val="5F6C7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不是 Part IV</a:t>
            </a:r>
            <a:endParaRPr lang="zh-CN" sz="1400" dirty="0"/>
          </a:p>
        </p:txBody>
      </p:sp>
      <p:sp>
        <p:nvSpPr>
          <p:cNvPr id="18" name="Text 15"/>
          <p:cNvSpPr txBox="1"/>
          <p:nvPr/>
        </p:nvSpPr>
        <p:spPr>
          <a:xfrm>
            <a:off x="548640" y="6016752"/>
            <a:ext cx="1109441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000" dirty="0">
                <a:solidFill>
                  <a:srgbClr val="5F6C7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来源：O1 IRS Form 3520 说明书；X1 Rev. Proc. 2025-32 二手解读（须回官方复核）</a:t>
            </a:r>
            <a:endParaRPr lang="zh-CN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40080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6727F"/>
                </a:solidFill>
                <a:latin typeface="Microsoft YaHei"/>
                <a:ea typeface="Microsoft YaHei"/>
                <a:cs typeface="Microsoft YaHei"/>
              </a:defRPr>
            </a:lvl1pPr>
          </a:lstStyle>
          <a:p>
            <a:pPr algn="r"/>
            <a:fld id="{F7021451-1387-4CA6-816F-3879F97B5CBC}" type="slidenum">
              <a:rPr b="0" lang="zh-CN"/>
              <a:t>11</a:t>
            </a:fld>
            <a:endParaRPr lang="zh-CN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S2 · 10–35′ · 美国侧：Form 3520 Part IV</a:t>
            </a:r>
            <a:endParaRPr lang="zh-CN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9692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2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3520 的到期日与延期</a:t>
            </a:r>
            <a:endParaRPr lang="zh-CN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10728655" y="457200"/>
            <a:ext cx="914400" cy="310896"/>
          </a:xfrm>
          <a:prstGeom prst="roundRect">
            <a:avLst>
              <a:gd name="adj" fmla="val 50000"/>
            </a:avLst>
          </a:prstGeom>
          <a:solidFill>
            <a:srgbClr val="2E7D5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已核对</a:t>
            </a:r>
            <a:endParaRPr lang="zh-CN" sz="1200" dirty="0"/>
          </a:p>
        </p:txBody>
      </p:sp>
      <p:sp>
        <p:nvSpPr>
          <p:cNvPr id="6" name="Shape 3"/>
          <p:cNvSpPr/>
          <p:nvPr/>
        </p:nvSpPr>
        <p:spPr>
          <a:xfrm>
            <a:off x="1097280" y="2788920"/>
            <a:ext cx="9966960" cy="0"/>
          </a:xfrm>
          <a:prstGeom prst="line">
            <a:avLst/>
          </a:prstGeom>
          <a:noFill/>
          <a:ln w="38100">
            <a:solidFill>
              <a:srgbClr val="D3DCE4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1965960" y="2560320"/>
            <a:ext cx="457200" cy="457200"/>
          </a:xfrm>
          <a:prstGeom prst="ellipse">
            <a:avLst/>
          </a:prstGeom>
          <a:solidFill>
            <a:srgbClr val="5F6C7B"/>
          </a:solidFill>
          <a:ln w="38100">
            <a:solidFill>
              <a:srgbClr val="FFFFFF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548640" y="1600200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3600" b="1" dirty="0">
                <a:solidFill>
                  <a:srgbClr val="5F6C7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12/31</a:t>
            </a:r>
            <a:endParaRPr lang="zh-CN" sz="36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3246120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zh-CN" sz="15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纳税年度结束</a:t>
            </a:r>
            <a:endParaRPr lang="zh-CN" sz="1500" dirty="0"/>
          </a:p>
        </p:txBody>
      </p:sp>
      <p:sp>
        <p:nvSpPr>
          <p:cNvPr id="10" name="Shape 7"/>
          <p:cNvSpPr/>
          <p:nvPr/>
        </p:nvSpPr>
        <p:spPr>
          <a:xfrm>
            <a:off x="5870448" y="2560320"/>
            <a:ext cx="457200" cy="457200"/>
          </a:xfrm>
          <a:prstGeom prst="ellipse">
            <a:avLst/>
          </a:prstGeom>
          <a:solidFill>
            <a:srgbClr val="1B7F8C"/>
          </a:solidFill>
          <a:ln w="38100">
            <a:solidFill>
              <a:srgbClr val="FFFFFF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4453128" y="1600200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36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4/15</a:t>
            </a:r>
            <a:endParaRPr lang="zh-CN" sz="3600" dirty="0"/>
          </a:p>
        </p:txBody>
      </p:sp>
      <p:sp>
        <p:nvSpPr>
          <p:cNvPr id="12" name="Text 9"/>
          <p:cNvSpPr txBox="1"/>
          <p:nvPr/>
        </p:nvSpPr>
        <p:spPr>
          <a:xfrm>
            <a:off x="4453128" y="3246120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zh-CN" sz="15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到期日：第 4 个月 15 日</a:t>
            </a:r>
            <a:endParaRPr lang="zh-CN" sz="1500" dirty="0"/>
          </a:p>
        </p:txBody>
      </p:sp>
      <p:sp>
        <p:nvSpPr>
          <p:cNvPr id="13" name="Shape 10"/>
          <p:cNvSpPr/>
          <p:nvPr/>
        </p:nvSpPr>
        <p:spPr>
          <a:xfrm>
            <a:off x="9738360" y="2560320"/>
            <a:ext cx="457200" cy="457200"/>
          </a:xfrm>
          <a:prstGeom prst="ellipse">
            <a:avLst/>
          </a:prstGeom>
          <a:solidFill>
            <a:srgbClr val="3B4BA0"/>
          </a:solidFill>
          <a:ln w="38100">
            <a:solidFill>
              <a:srgbClr val="FFFFFF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8321040" y="1600200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3600" b="1" dirty="0">
                <a:solidFill>
                  <a:srgbClr val="3B4BA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10/15</a:t>
            </a:r>
            <a:endParaRPr lang="zh-CN" sz="3600" dirty="0"/>
          </a:p>
        </p:txBody>
      </p:sp>
      <p:sp>
        <p:nvSpPr>
          <p:cNvPr id="15" name="Text 12"/>
          <p:cNvSpPr txBox="1"/>
          <p:nvPr/>
        </p:nvSpPr>
        <p:spPr>
          <a:xfrm>
            <a:off x="8321040" y="3246120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zh-CN" sz="15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随所得税延期，最迟：第 10 个月 15 日</a:t>
            </a:r>
            <a:endParaRPr lang="zh-CN" sz="1500" dirty="0"/>
          </a:p>
        </p:txBody>
      </p:sp>
      <p:sp>
        <p:nvSpPr>
          <p:cNvPr id="16" name="Shape 13"/>
          <p:cNvSpPr/>
          <p:nvPr/>
        </p:nvSpPr>
        <p:spPr>
          <a:xfrm>
            <a:off x="548640" y="4297680"/>
            <a:ext cx="11094415" cy="1508760"/>
          </a:xfrm>
          <a:prstGeom prst="roundRect">
            <a:avLst>
              <a:gd name="adj" fmla="val 6061"/>
            </a:avLst>
          </a:prstGeom>
          <a:solidFill>
            <a:srgbClr val="E3F1F3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914400" y="4297680"/>
            <a:ext cx="10362895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800"/>
              </a:spcAft>
              <a:buNone/>
            </a:pPr>
            <a:r>
              <a:rPr lang="zh-CN" sz="1800" b="1" dirty="0">
                <a:solidFill>
                  <a:srgbClr val="14606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单独寄送，</a:t>
            </a:r>
            <a:pPr indent="0" marL="0">
              <a:spcAft>
                <a:spcPts val="800"/>
              </a:spcAft>
              <a:buNone/>
            </a:pPr>
            <a:r>
              <a:rPr lang="zh-CN" sz="18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不附在 1040 内。</a:t>
            </a:r>
            <a:endParaRPr lang="zh-CN" sz="1800" dirty="0"/>
          </a:p>
          <a:p>
            <a:pPr indent="0" marL="0">
              <a:buNone/>
            </a:pPr>
            <a:r>
              <a:rPr lang="zh-CN" sz="18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示例：2025 纳税年度 → 到期 2026-04-15；随所得税延期 → 最迟 2026-10-15。</a:t>
            </a:r>
            <a:endParaRPr lang="zh-CN" sz="1800" dirty="0"/>
          </a:p>
        </p:txBody>
      </p:sp>
      <p:sp>
        <p:nvSpPr>
          <p:cNvPr id="18" name="Text 15"/>
          <p:cNvSpPr txBox="1"/>
          <p:nvPr/>
        </p:nvSpPr>
        <p:spPr>
          <a:xfrm>
            <a:off x="548640" y="6016752"/>
            <a:ext cx="1109441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000" dirty="0">
                <a:solidFill>
                  <a:srgbClr val="5F6C7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来源：O1 IRS Form 3520 说明书 (12/2025)</a:t>
            </a:r>
            <a:endParaRPr lang="zh-CN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40080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6727F"/>
                </a:solidFill>
                <a:latin typeface="Microsoft YaHei"/>
                <a:ea typeface="Microsoft YaHei"/>
                <a:cs typeface="Microsoft YaHei"/>
              </a:defRPr>
            </a:lvl1pPr>
          </a:lstStyle>
          <a:p>
            <a:pPr algn="r"/>
            <a:fld id="{F7021451-1387-4CA6-816F-3879F97B5CBC}" type="slidenum">
              <a:rPr b="0" lang="zh-CN"/>
              <a:t>12</a:t>
            </a:fld>
            <a:endParaRPr lang="zh-CN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S2 · 10–35′ · 美国侧：Form 3520 Part IV</a:t>
            </a:r>
            <a:endParaRPr lang="zh-CN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9692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2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迟报的罚款结构</a:t>
            </a:r>
            <a:endParaRPr lang="zh-CN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10728655" y="457200"/>
            <a:ext cx="914400" cy="310896"/>
          </a:xfrm>
          <a:prstGeom prst="roundRect">
            <a:avLst>
              <a:gd name="adj" fmla="val 50000"/>
            </a:avLst>
          </a:prstGeom>
          <a:solidFill>
            <a:srgbClr val="2E7D5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已核对</a:t>
            </a:r>
            <a:endParaRPr lang="zh-CN" sz="1200" dirty="0"/>
          </a:p>
        </p:txBody>
      </p:sp>
      <p:sp>
        <p:nvSpPr>
          <p:cNvPr id="6" name="Shape 3"/>
          <p:cNvSpPr/>
          <p:nvPr/>
        </p:nvSpPr>
        <p:spPr>
          <a:xfrm>
            <a:off x="548640" y="1554480"/>
            <a:ext cx="3515258" cy="3291840"/>
          </a:xfrm>
          <a:prstGeom prst="roundRect">
            <a:avLst>
              <a:gd name="adj" fmla="val 2778"/>
            </a:avLst>
          </a:prstGeom>
          <a:solidFill>
            <a:srgbClr val="F0F4F7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1737360"/>
            <a:ext cx="296661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6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Part IV · 外国赠与</a:t>
            </a:r>
            <a:endParaRPr lang="zh-CN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822960" y="2194560"/>
            <a:ext cx="296661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36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5%／月</a:t>
            </a:r>
            <a:endParaRPr lang="zh-CN" sz="3600" dirty="0"/>
          </a:p>
        </p:txBody>
      </p:sp>
      <p:sp>
        <p:nvSpPr>
          <p:cNvPr id="9" name="Text 6"/>
          <p:cNvSpPr txBox="1"/>
          <p:nvPr/>
        </p:nvSpPr>
        <p:spPr>
          <a:xfrm>
            <a:off x="822960" y="3017520"/>
            <a:ext cx="296661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4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最高 25%（§6039F）；合理原因可免</a:t>
            </a:r>
            <a:endParaRPr lang="zh-CN" sz="1400" dirty="0"/>
          </a:p>
        </p:txBody>
      </p:sp>
      <p:sp>
        <p:nvSpPr>
          <p:cNvPr id="10" name="Text 7"/>
          <p:cNvSpPr txBox="1"/>
          <p:nvPr/>
        </p:nvSpPr>
        <p:spPr>
          <a:xfrm>
            <a:off x="822960" y="3931920"/>
            <a:ext cx="502920" cy="411480"/>
          </a:xfrm>
          <a:prstGeom prst="roundRect">
            <a:avLst>
              <a:gd name="adj" fmla="val 13333"/>
            </a:avLst>
          </a:prstGeom>
          <a:solidFill>
            <a:srgbClr val="F0B40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200" b="1" dirty="0">
                <a:solidFill>
                  <a:srgbClr val="5C44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5%</a:t>
            </a:r>
            <a:endParaRPr lang="zh-CN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399032" y="3931920"/>
            <a:ext cx="502920" cy="411480"/>
          </a:xfrm>
          <a:prstGeom prst="roundRect">
            <a:avLst>
              <a:gd name="adj" fmla="val 13333"/>
            </a:avLst>
          </a:prstGeom>
          <a:solidFill>
            <a:srgbClr val="F0B40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200" b="1" dirty="0">
                <a:solidFill>
                  <a:srgbClr val="5C44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5%</a:t>
            </a:r>
            <a:endParaRPr lang="zh-CN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975104" y="3931920"/>
            <a:ext cx="502920" cy="411480"/>
          </a:xfrm>
          <a:prstGeom prst="roundRect">
            <a:avLst>
              <a:gd name="adj" fmla="val 13333"/>
            </a:avLst>
          </a:prstGeom>
          <a:solidFill>
            <a:srgbClr val="F0B40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200" b="1" dirty="0">
                <a:solidFill>
                  <a:srgbClr val="5C44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5%</a:t>
            </a:r>
            <a:endParaRPr lang="zh-CN" sz="1200" dirty="0"/>
          </a:p>
        </p:txBody>
      </p:sp>
      <p:sp>
        <p:nvSpPr>
          <p:cNvPr id="13" name="Text 10"/>
          <p:cNvSpPr txBox="1"/>
          <p:nvPr/>
        </p:nvSpPr>
        <p:spPr>
          <a:xfrm>
            <a:off x="2551176" y="3931920"/>
            <a:ext cx="502920" cy="411480"/>
          </a:xfrm>
          <a:prstGeom prst="roundRect">
            <a:avLst>
              <a:gd name="adj" fmla="val 13333"/>
            </a:avLst>
          </a:prstGeom>
          <a:solidFill>
            <a:srgbClr val="F0B40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200" b="1" dirty="0">
                <a:solidFill>
                  <a:srgbClr val="5C44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5%</a:t>
            </a:r>
            <a:endParaRPr lang="zh-CN" sz="1200" dirty="0"/>
          </a:p>
        </p:txBody>
      </p:sp>
      <p:sp>
        <p:nvSpPr>
          <p:cNvPr id="14" name="Text 11"/>
          <p:cNvSpPr txBox="1"/>
          <p:nvPr/>
        </p:nvSpPr>
        <p:spPr>
          <a:xfrm>
            <a:off x="3127248" y="3931920"/>
            <a:ext cx="502920" cy="411480"/>
          </a:xfrm>
          <a:prstGeom prst="roundRect">
            <a:avLst>
              <a:gd name="adj" fmla="val 13333"/>
            </a:avLst>
          </a:prstGeom>
          <a:solidFill>
            <a:srgbClr val="F0B40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200" b="1" dirty="0">
                <a:solidFill>
                  <a:srgbClr val="5C44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5%</a:t>
            </a:r>
            <a:endParaRPr lang="zh-CN" sz="1200" dirty="0"/>
          </a:p>
        </p:txBody>
      </p:sp>
      <p:sp>
        <p:nvSpPr>
          <p:cNvPr id="15" name="Text 12"/>
          <p:cNvSpPr txBox="1"/>
          <p:nvPr/>
        </p:nvSpPr>
        <p:spPr>
          <a:xfrm>
            <a:off x="822960" y="4434840"/>
            <a:ext cx="296661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dirty="0">
                <a:solidFill>
                  <a:srgbClr val="5F6C7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 个月封顶 25%</a:t>
            </a:r>
            <a:endParaRPr lang="zh-CN" sz="1200" dirty="0"/>
          </a:p>
        </p:txBody>
      </p:sp>
      <p:sp>
        <p:nvSpPr>
          <p:cNvPr id="16" name="Shape 13"/>
          <p:cNvSpPr/>
          <p:nvPr/>
        </p:nvSpPr>
        <p:spPr>
          <a:xfrm>
            <a:off x="4338218" y="1554480"/>
            <a:ext cx="3515258" cy="3291840"/>
          </a:xfrm>
          <a:prstGeom prst="roundRect">
            <a:avLst>
              <a:gd name="adj" fmla="val 2778"/>
            </a:avLst>
          </a:prstGeom>
          <a:solidFill>
            <a:srgbClr val="F0F4F7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4612538" y="1737360"/>
            <a:ext cx="296661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6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Part I／III · 外国信托</a:t>
            </a:r>
            <a:endParaRPr lang="zh-CN" sz="1600" dirty="0"/>
          </a:p>
        </p:txBody>
      </p:sp>
      <p:sp>
        <p:nvSpPr>
          <p:cNvPr id="18" name="Text 15"/>
          <p:cNvSpPr txBox="1"/>
          <p:nvPr/>
        </p:nvSpPr>
        <p:spPr>
          <a:xfrm>
            <a:off x="4612538" y="2194560"/>
            <a:ext cx="2966618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22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US$10,000 或 35%</a:t>
            </a:r>
            <a:endParaRPr lang="zh-CN" sz="2200" dirty="0"/>
          </a:p>
        </p:txBody>
      </p:sp>
      <p:sp>
        <p:nvSpPr>
          <p:cNvPr id="19" name="Text 16"/>
          <p:cNvSpPr txBox="1"/>
          <p:nvPr/>
        </p:nvSpPr>
        <p:spPr>
          <a:xfrm>
            <a:off x="4612538" y="3520440"/>
            <a:ext cx="296661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500" dirty="0">
                <a:solidFill>
                  <a:srgbClr val="5F6C7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较大者</a:t>
            </a:r>
            <a:endParaRPr lang="zh-CN" sz="1500" dirty="0"/>
          </a:p>
        </p:txBody>
      </p:sp>
      <p:sp>
        <p:nvSpPr>
          <p:cNvPr id="20" name="Shape 17"/>
          <p:cNvSpPr/>
          <p:nvPr/>
        </p:nvSpPr>
        <p:spPr>
          <a:xfrm>
            <a:off x="8127797" y="1554480"/>
            <a:ext cx="3515258" cy="3291840"/>
          </a:xfrm>
          <a:prstGeom prst="roundRect">
            <a:avLst>
              <a:gd name="adj" fmla="val 2778"/>
            </a:avLst>
          </a:prstGeom>
          <a:solidFill>
            <a:srgbClr val="F0F4F7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8402117" y="1737360"/>
            <a:ext cx="296661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6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3520-A</a:t>
            </a:r>
            <a:endParaRPr lang="zh-CN" sz="1600" dirty="0"/>
          </a:p>
        </p:txBody>
      </p:sp>
      <p:sp>
        <p:nvSpPr>
          <p:cNvPr id="22" name="Text 19"/>
          <p:cNvSpPr txBox="1"/>
          <p:nvPr/>
        </p:nvSpPr>
        <p:spPr>
          <a:xfrm>
            <a:off x="8402117" y="2194560"/>
            <a:ext cx="2966618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22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US$10,000 或 5%</a:t>
            </a:r>
            <a:endParaRPr lang="zh-CN" sz="2200" dirty="0"/>
          </a:p>
        </p:txBody>
      </p:sp>
      <p:sp>
        <p:nvSpPr>
          <p:cNvPr id="23" name="Text 20"/>
          <p:cNvSpPr txBox="1"/>
          <p:nvPr/>
        </p:nvSpPr>
        <p:spPr>
          <a:xfrm>
            <a:off x="8402117" y="3520440"/>
            <a:ext cx="296661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500" dirty="0">
                <a:solidFill>
                  <a:srgbClr val="5F6C7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较大者</a:t>
            </a:r>
            <a:endParaRPr lang="zh-CN" sz="1500" dirty="0"/>
          </a:p>
        </p:txBody>
      </p:sp>
      <p:sp>
        <p:nvSpPr>
          <p:cNvPr id="24" name="Shape 21"/>
          <p:cNvSpPr/>
          <p:nvPr/>
        </p:nvSpPr>
        <p:spPr>
          <a:xfrm>
            <a:off x="548640" y="5029200"/>
            <a:ext cx="11094415" cy="777240"/>
          </a:xfrm>
          <a:prstGeom prst="roundRect">
            <a:avLst>
              <a:gd name="adj" fmla="val 11765"/>
            </a:avLst>
          </a:prstGeom>
          <a:solidFill>
            <a:srgbClr val="E2F2E9"/>
          </a:solidFill>
          <a:ln/>
        </p:spPr>
      </p:sp>
      <p:pic>
        <p:nvPicPr>
          <p:cNvPr id="2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68680" y="5212080"/>
            <a:ext cx="411480" cy="411480"/>
          </a:xfrm>
          <a:prstGeom prst="rect">
            <a:avLst/>
          </a:prstGeom>
        </p:spPr>
      </p:pic>
      <p:sp>
        <p:nvSpPr>
          <p:cNvPr id="26" name="Text 22"/>
          <p:cNvSpPr txBox="1"/>
          <p:nvPr/>
        </p:nvSpPr>
        <p:spPr>
          <a:xfrm>
            <a:off x="1508760" y="5029200"/>
            <a:ext cx="981425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600" b="1" dirty="0">
                <a:solidFill>
                  <a:srgbClr val="2E7D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2024-10 起：IRS 对迟报 Part IV 不再自动评罚，先审合理原因说明。</a:t>
            </a:r>
            <a:endParaRPr lang="zh-CN" sz="1600" dirty="0"/>
          </a:p>
        </p:txBody>
      </p:sp>
      <p:sp>
        <p:nvSpPr>
          <p:cNvPr id="27" name="Text 23"/>
          <p:cNvSpPr txBox="1"/>
          <p:nvPr/>
        </p:nvSpPr>
        <p:spPr>
          <a:xfrm>
            <a:off x="548640" y="6016752"/>
            <a:ext cx="1109441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000" dirty="0">
                <a:solidFill>
                  <a:srgbClr val="5F6C7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来源：O1 IRS Form 3520 说明书；O7 National Taxpayer Advocate（2024-10）</a:t>
            </a:r>
            <a:endParaRPr lang="zh-CN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40080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6727F"/>
                </a:solidFill>
                <a:latin typeface="Microsoft YaHei"/>
                <a:ea typeface="Microsoft YaHei"/>
                <a:cs typeface="Microsoft YaHei"/>
              </a:defRPr>
            </a:lvl1pPr>
          </a:lstStyle>
          <a:p>
            <a:pPr algn="r"/>
            <a:fld id="{F7021451-1387-4CA6-816F-3879F97B5CBC}" type="slidenum">
              <a:rPr b="0" lang="zh-CN"/>
              <a:t>13</a:t>
            </a:fld>
            <a:endParaRPr lang="zh-CN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S2 · 10–35′ · 美国侧：Form 3520 Part IV</a:t>
            </a:r>
            <a:endParaRPr lang="zh-CN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9692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2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“申报”不等于“缴税”</a:t>
            </a:r>
            <a:endParaRPr lang="zh-CN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10728655" y="457200"/>
            <a:ext cx="914400" cy="310896"/>
          </a:xfrm>
          <a:prstGeom prst="roundRect">
            <a:avLst>
              <a:gd name="adj" fmla="val 50000"/>
            </a:avLst>
          </a:prstGeom>
          <a:solidFill>
            <a:srgbClr val="2E7D5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已核对</a:t>
            </a:r>
            <a:endParaRPr lang="zh-CN" sz="1200" dirty="0"/>
          </a:p>
        </p:txBody>
      </p:sp>
      <p:sp>
        <p:nvSpPr>
          <p:cNvPr id="6" name="Shape 3"/>
          <p:cNvSpPr/>
          <p:nvPr/>
        </p:nvSpPr>
        <p:spPr>
          <a:xfrm>
            <a:off x="548640" y="1554480"/>
            <a:ext cx="3515258" cy="3383280"/>
          </a:xfrm>
          <a:prstGeom prst="roundRect">
            <a:avLst>
              <a:gd name="adj" fmla="val 2703"/>
            </a:avLst>
          </a:prstGeom>
          <a:solidFill>
            <a:srgbClr val="E2F2E9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68680" y="1783080"/>
            <a:ext cx="1280160" cy="384048"/>
          </a:xfrm>
          <a:prstGeom prst="roundRect">
            <a:avLst>
              <a:gd name="adj" fmla="val 50000"/>
            </a:avLst>
          </a:prstGeom>
          <a:solidFill>
            <a:srgbClr val="2E7D5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4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不触发</a:t>
            </a:r>
            <a:endParaRPr lang="zh-CN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868680" y="2468880"/>
            <a:ext cx="287517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20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汇款本身</a:t>
            </a:r>
            <a:endParaRPr lang="zh-CN" sz="2000" dirty="0"/>
          </a:p>
        </p:txBody>
      </p:sp>
      <p:sp>
        <p:nvSpPr>
          <p:cNvPr id="9" name="Text 6"/>
          <p:cNvSpPr txBox="1"/>
          <p:nvPr/>
        </p:nvSpPr>
        <p:spPr>
          <a:xfrm>
            <a:off x="868680" y="3657600"/>
            <a:ext cx="287517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5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汇款本身，不触发罚款。</a:t>
            </a:r>
            <a:endParaRPr lang="zh-CN" sz="1500" dirty="0"/>
          </a:p>
        </p:txBody>
      </p:sp>
      <p:sp>
        <p:nvSpPr>
          <p:cNvPr id="10" name="Shape 7"/>
          <p:cNvSpPr/>
          <p:nvPr/>
        </p:nvSpPr>
        <p:spPr>
          <a:xfrm>
            <a:off x="4091330" y="3200400"/>
            <a:ext cx="219456" cy="0"/>
          </a:xfrm>
          <a:prstGeom prst="line">
            <a:avLst/>
          </a:prstGeom>
          <a:noFill/>
          <a:ln w="38100">
            <a:solidFill>
              <a:srgbClr val="5F6C7B"/>
            </a:solidFill>
            <a:prstDash val="solid"/>
            <a:tailEnd type="triangle"/>
          </a:ln>
        </p:spPr>
      </p:sp>
      <p:sp>
        <p:nvSpPr>
          <p:cNvPr id="11" name="Shape 8"/>
          <p:cNvSpPr/>
          <p:nvPr/>
        </p:nvSpPr>
        <p:spPr>
          <a:xfrm>
            <a:off x="4338218" y="1554480"/>
            <a:ext cx="3515258" cy="3383280"/>
          </a:xfrm>
          <a:prstGeom prst="roundRect">
            <a:avLst>
              <a:gd name="adj" fmla="val 2703"/>
            </a:avLst>
          </a:prstGeom>
          <a:solidFill>
            <a:srgbClr val="E6E9F6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4658258" y="1783080"/>
            <a:ext cx="1280160" cy="384048"/>
          </a:xfrm>
          <a:prstGeom prst="roundRect">
            <a:avLst>
              <a:gd name="adj" fmla="val 50000"/>
            </a:avLst>
          </a:prstGeom>
          <a:solidFill>
            <a:srgbClr val="3B4BA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4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触发申报</a:t>
            </a:r>
            <a:endParaRPr lang="zh-CN" sz="1400" dirty="0"/>
          </a:p>
        </p:txBody>
      </p:sp>
      <p:sp>
        <p:nvSpPr>
          <p:cNvPr id="13" name="Text 10"/>
          <p:cNvSpPr txBox="1"/>
          <p:nvPr/>
        </p:nvSpPr>
        <p:spPr>
          <a:xfrm>
            <a:off x="4658258" y="2468880"/>
            <a:ext cx="287517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20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U.S. person 收到超门槛的外国赠与</a:t>
            </a:r>
            <a:endParaRPr lang="zh-CN" sz="2000" dirty="0"/>
          </a:p>
        </p:txBody>
      </p:sp>
      <p:sp>
        <p:nvSpPr>
          <p:cNvPr id="14" name="Text 11"/>
          <p:cNvSpPr txBox="1"/>
          <p:nvPr/>
        </p:nvSpPr>
        <p:spPr>
          <a:xfrm>
            <a:off x="4658258" y="3657600"/>
            <a:ext cx="287517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5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须报 3520：信息申报，不计算税款。</a:t>
            </a:r>
            <a:endParaRPr lang="zh-CN" sz="1500" dirty="0"/>
          </a:p>
        </p:txBody>
      </p:sp>
      <p:sp>
        <p:nvSpPr>
          <p:cNvPr id="15" name="Shape 12"/>
          <p:cNvSpPr/>
          <p:nvPr/>
        </p:nvSpPr>
        <p:spPr>
          <a:xfrm>
            <a:off x="7880909" y="3200400"/>
            <a:ext cx="219456" cy="0"/>
          </a:xfrm>
          <a:prstGeom prst="line">
            <a:avLst/>
          </a:prstGeom>
          <a:noFill/>
          <a:ln w="38100">
            <a:solidFill>
              <a:srgbClr val="5F6C7B"/>
            </a:solidFill>
            <a:prstDash val="solid"/>
            <a:tailEnd type="triangle"/>
          </a:ln>
        </p:spPr>
      </p:sp>
      <p:sp>
        <p:nvSpPr>
          <p:cNvPr id="16" name="Shape 13"/>
          <p:cNvSpPr/>
          <p:nvPr/>
        </p:nvSpPr>
        <p:spPr>
          <a:xfrm>
            <a:off x="8127797" y="1554480"/>
            <a:ext cx="3515258" cy="3383280"/>
          </a:xfrm>
          <a:prstGeom prst="roundRect">
            <a:avLst>
              <a:gd name="adj" fmla="val 2703"/>
            </a:avLst>
          </a:prstGeom>
          <a:solidFill>
            <a:srgbClr val="FBE6E3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8447837" y="1783080"/>
            <a:ext cx="1280160" cy="384048"/>
          </a:xfrm>
          <a:prstGeom prst="roundRect">
            <a:avLst>
              <a:gd name="adj" fmla="val 50000"/>
            </a:avLst>
          </a:prstGeom>
          <a:solidFill>
            <a:srgbClr val="C0392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4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罚款风险</a:t>
            </a:r>
            <a:endParaRPr lang="zh-CN" sz="1400" dirty="0"/>
          </a:p>
        </p:txBody>
      </p:sp>
      <p:sp>
        <p:nvSpPr>
          <p:cNvPr id="18" name="Text 15"/>
          <p:cNvSpPr txBox="1"/>
          <p:nvPr/>
        </p:nvSpPr>
        <p:spPr>
          <a:xfrm>
            <a:off x="8447837" y="2468880"/>
            <a:ext cx="287517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20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未按时申报</a:t>
            </a:r>
            <a:endParaRPr lang="zh-CN" sz="2000" dirty="0"/>
          </a:p>
        </p:txBody>
      </p:sp>
      <p:sp>
        <p:nvSpPr>
          <p:cNvPr id="19" name="Text 16"/>
          <p:cNvSpPr txBox="1"/>
          <p:nvPr/>
        </p:nvSpPr>
        <p:spPr>
          <a:xfrm>
            <a:off x="8447837" y="3657600"/>
            <a:ext cx="287517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5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§6039F：每月 5%，最高 25%；合理原因可免。</a:t>
            </a:r>
            <a:endParaRPr lang="zh-CN" sz="1500" dirty="0"/>
          </a:p>
        </p:txBody>
      </p:sp>
      <p:sp>
        <p:nvSpPr>
          <p:cNvPr id="20" name="Shape 17"/>
          <p:cNvSpPr/>
          <p:nvPr/>
        </p:nvSpPr>
        <p:spPr>
          <a:xfrm>
            <a:off x="548640" y="5120640"/>
            <a:ext cx="11094415" cy="685800"/>
          </a:xfrm>
          <a:prstGeom prst="roundRect">
            <a:avLst>
              <a:gd name="adj" fmla="val 13333"/>
            </a:avLst>
          </a:prstGeom>
          <a:solidFill>
            <a:srgbClr val="13233A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914400" y="5120640"/>
            <a:ext cx="1036289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3520 是信息申报：告诉 IRS 你收到了什么，不计算税款。</a:t>
            </a:r>
            <a:endParaRPr lang="zh-CN" sz="1800" dirty="0"/>
          </a:p>
        </p:txBody>
      </p:sp>
      <p:sp>
        <p:nvSpPr>
          <p:cNvPr id="22" name="Text 19"/>
          <p:cNvSpPr txBox="1"/>
          <p:nvPr/>
        </p:nvSpPr>
        <p:spPr>
          <a:xfrm>
            <a:off x="548640" y="6016752"/>
            <a:ext cx="1109441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000" dirty="0">
                <a:solidFill>
                  <a:srgbClr val="5F6C7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来源：O1 IRS Form 3520 说明书</a:t>
            </a:r>
            <a:endParaRPr lang="zh-CN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40080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6727F"/>
                </a:solidFill>
                <a:latin typeface="Microsoft YaHei"/>
                <a:ea typeface="Microsoft YaHei"/>
                <a:cs typeface="Microsoft YaHei"/>
              </a:defRPr>
            </a:lvl1pPr>
          </a:lstStyle>
          <a:p>
            <a:pPr algn="r"/>
            <a:fld id="{F7021451-1387-4CA6-816F-3879F97B5CBC}" type="slidenum">
              <a:rPr b="0" lang="zh-CN"/>
              <a:t>14</a:t>
            </a:fld>
            <a:endParaRPr lang="zh-CN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S2 · 10–35′ · 待核提示</a:t>
            </a:r>
            <a:endParaRPr lang="zh-CN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1109441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2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讲前须核：税号与当年版表格</a:t>
            </a:r>
            <a:endParaRPr lang="zh-CN" sz="2800" dirty="0"/>
          </a:p>
        </p:txBody>
      </p:sp>
      <p:sp>
        <p:nvSpPr>
          <p:cNvPr id="5" name="核对状态横幅"/>
          <p:cNvSpPr/>
          <p:nvPr/>
        </p:nvSpPr>
        <p:spPr>
          <a:xfrm>
            <a:off x="548640" y="1463040"/>
            <a:ext cx="11094415" cy="457200"/>
          </a:xfrm>
          <a:prstGeom prst="roundRect">
            <a:avLst>
              <a:gd name="adj" fmla="val 16000"/>
            </a:avLst>
          </a:prstGeom>
          <a:solidFill>
            <a:srgbClr val="FBE6E3"/>
          </a:solidFill>
          <a:ln w="12700">
            <a:solidFill>
              <a:srgbClr val="C0392B"/>
            </a:solidFill>
            <a:prstDash val="solid"/>
          </a:ln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" y="1563624"/>
            <a:ext cx="256032" cy="256032"/>
          </a:xfrm>
          <a:prstGeom prst="rect">
            <a:avLst/>
          </a:prstGeom>
        </p:spPr>
      </p:pic>
      <p:sp>
        <p:nvSpPr>
          <p:cNvPr id="7" name="核对状态横幅文字"/>
          <p:cNvSpPr txBox="1"/>
          <p:nvPr/>
        </p:nvSpPr>
        <p:spPr>
          <a:xfrm>
            <a:off x="1143000" y="1463040"/>
            <a:ext cx="1031717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400" b="1" dirty="0">
                <a:solidFill>
                  <a:srgbClr val="C0392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含未核对内容：右侧规则完成官方核对前，不得上讲台。</a:t>
            </a:r>
            <a:endParaRPr lang="zh-CN" sz="1400" dirty="0"/>
          </a:p>
        </p:txBody>
      </p:sp>
      <p:sp>
        <p:nvSpPr>
          <p:cNvPr id="8" name="Shape 4"/>
          <p:cNvSpPr/>
          <p:nvPr/>
        </p:nvSpPr>
        <p:spPr>
          <a:xfrm>
            <a:off x="548640" y="2148840"/>
            <a:ext cx="5410048" cy="3017520"/>
          </a:xfrm>
          <a:prstGeom prst="roundRect">
            <a:avLst>
              <a:gd name="adj" fmla="val 3030"/>
            </a:avLst>
          </a:prstGeom>
          <a:solidFill>
            <a:srgbClr val="FFF3CC"/>
          </a:solidFill>
          <a:ln/>
        </p:spPr>
      </p:sp>
      <p:sp>
        <p:nvSpPr>
          <p:cNvPr id="9" name="Text 5"/>
          <p:cNvSpPr txBox="1"/>
          <p:nvPr/>
        </p:nvSpPr>
        <p:spPr>
          <a:xfrm>
            <a:off x="4907128" y="2331720"/>
            <a:ext cx="868680" cy="292608"/>
          </a:xfrm>
          <a:prstGeom prst="roundRect">
            <a:avLst>
              <a:gd name="adj" fmla="val 50000"/>
            </a:avLst>
          </a:prstGeom>
          <a:solidFill>
            <a:srgbClr val="F0B40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100" b="1" dirty="0">
                <a:solidFill>
                  <a:srgbClr val="5C44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待复核</a:t>
            </a:r>
            <a:endParaRPr lang="zh-CN" sz="1100" dirty="0"/>
          </a:p>
        </p:txBody>
      </p:sp>
      <p:sp>
        <p:nvSpPr>
          <p:cNvPr id="10" name="Text 6"/>
          <p:cNvSpPr txBox="1"/>
          <p:nvPr/>
        </p:nvSpPr>
        <p:spPr>
          <a:xfrm>
            <a:off x="914400" y="2377440"/>
            <a:ext cx="37641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21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当年版 3520 说明书</a:t>
            </a:r>
            <a:endParaRPr lang="zh-CN" sz="2100" dirty="0"/>
          </a:p>
        </p:txBody>
      </p:sp>
      <p:sp>
        <p:nvSpPr>
          <p:cNvPr id="11" name="Text 7"/>
          <p:cNvSpPr txBox="1"/>
          <p:nvPr/>
        </p:nvSpPr>
        <p:spPr>
          <a:xfrm>
            <a:off x="914400" y="3154680"/>
            <a:ext cx="4678528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7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当年版表格可能要求提供赠与人税号；讲前核对说明书。</a:t>
            </a:r>
            <a:endParaRPr lang="zh-CN" sz="1700" dirty="0"/>
          </a:p>
        </p:txBody>
      </p:sp>
      <p:sp>
        <p:nvSpPr>
          <p:cNvPr id="12" name="Shape 8"/>
          <p:cNvSpPr/>
          <p:nvPr/>
        </p:nvSpPr>
        <p:spPr>
          <a:xfrm>
            <a:off x="6233008" y="2148840"/>
            <a:ext cx="5410048" cy="3017520"/>
          </a:xfrm>
          <a:prstGeom prst="roundRect">
            <a:avLst>
              <a:gd name="adj" fmla="val 3030"/>
            </a:avLst>
          </a:prstGeom>
          <a:solidFill>
            <a:srgbClr val="FBE6E3"/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10591495" y="2331720"/>
            <a:ext cx="868680" cy="292608"/>
          </a:xfrm>
          <a:prstGeom prst="roundRect">
            <a:avLst>
              <a:gd name="adj" fmla="val 50000"/>
            </a:avLst>
          </a:prstGeom>
          <a:solidFill>
            <a:srgbClr val="C0392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1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未核对</a:t>
            </a:r>
            <a:endParaRPr lang="zh-CN" sz="1100" dirty="0"/>
          </a:p>
        </p:txBody>
      </p:sp>
      <p:sp>
        <p:nvSpPr>
          <p:cNvPr id="14" name="Text 10"/>
          <p:cNvSpPr txBox="1"/>
          <p:nvPr/>
        </p:nvSpPr>
        <p:spPr>
          <a:xfrm>
            <a:off x="6598768" y="2377440"/>
            <a:ext cx="37641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21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SSN／ITIN（Form W-7）</a:t>
            </a:r>
            <a:endParaRPr lang="zh-CN" sz="2100" dirty="0"/>
          </a:p>
        </p:txBody>
      </p:sp>
      <p:sp>
        <p:nvSpPr>
          <p:cNvPr id="15" name="Text 11"/>
          <p:cNvSpPr txBox="1"/>
          <p:nvPr/>
        </p:nvSpPr>
        <p:spPr>
          <a:xfrm>
            <a:off x="6598768" y="3154680"/>
            <a:ext cx="4678528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7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需报 1040-NR、706-NA、3520 等的非美国人，须有 SSN 或 ITIN。</a:t>
            </a:r>
            <a:endParaRPr lang="zh-CN" sz="1700" dirty="0"/>
          </a:p>
        </p:txBody>
      </p:sp>
      <p:sp>
        <p:nvSpPr>
          <p:cNvPr id="16" name="Text 12"/>
          <p:cNvSpPr txBox="1"/>
          <p:nvPr/>
        </p:nvSpPr>
        <p:spPr>
          <a:xfrm>
            <a:off x="548640" y="6016752"/>
            <a:ext cx="1109441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000" dirty="0">
                <a:solidFill>
                  <a:srgbClr val="5F6C7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来源：O1 IRS Form 3520 说明书（左）；右侧无来源，待核</a:t>
            </a:r>
            <a:endParaRPr lang="zh-CN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40080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6727F"/>
                </a:solidFill>
                <a:latin typeface="Microsoft YaHei"/>
                <a:ea typeface="Microsoft YaHei"/>
                <a:cs typeface="Microsoft YaHei"/>
              </a:defRPr>
            </a:lvl1pPr>
          </a:lstStyle>
          <a:p>
            <a:pPr algn="r"/>
            <a:fld id="{F7021451-1387-4CA6-816F-3879F97B5CBC}" type="slidenum">
              <a:rPr b="0" lang="zh-CN"/>
              <a:t>15</a:t>
            </a:fld>
            <a:endParaRPr lang="zh-CN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S2 · 35–50′ · 捐赠人赠与税（NRNC）</a:t>
            </a:r>
            <a:endParaRPr lang="zh-CN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9692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2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NRNC 捐赠人的美国赠与税：看资产种类</a:t>
            </a:r>
            <a:endParaRPr lang="zh-CN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10728655" y="457200"/>
            <a:ext cx="914400" cy="310896"/>
          </a:xfrm>
          <a:prstGeom prst="roundRect">
            <a:avLst>
              <a:gd name="adj" fmla="val 50000"/>
            </a:avLst>
          </a:prstGeom>
          <a:solidFill>
            <a:srgbClr val="2E7D5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已核对</a:t>
            </a:r>
            <a:endParaRPr lang="zh-CN" sz="1200" dirty="0"/>
          </a:p>
        </p:txBody>
      </p:sp>
      <p:sp>
        <p:nvSpPr>
          <p:cNvPr id="6" name="Shape 3"/>
          <p:cNvSpPr/>
          <p:nvPr/>
        </p:nvSpPr>
        <p:spPr>
          <a:xfrm>
            <a:off x="548640" y="1554480"/>
            <a:ext cx="5410048" cy="2057400"/>
          </a:xfrm>
          <a:prstGeom prst="roundRect">
            <a:avLst>
              <a:gd name="adj" fmla="val 4444"/>
            </a:avLst>
          </a:prstGeom>
          <a:solidFill>
            <a:srgbClr val="E3F1F3"/>
          </a:solidFill>
          <a:ln/>
        </p:spPr>
      </p:sp>
      <p:sp>
        <p:nvSpPr>
          <p:cNvPr id="7" name="Shape 4"/>
          <p:cNvSpPr/>
          <p:nvPr/>
        </p:nvSpPr>
        <p:spPr>
          <a:xfrm>
            <a:off x="868680" y="1783080"/>
            <a:ext cx="594360" cy="594360"/>
          </a:xfrm>
          <a:prstGeom prst="ellipse">
            <a:avLst/>
          </a:prstGeom>
          <a:solidFill>
            <a:srgbClr val="1B7F8C"/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17270" y="1931670"/>
            <a:ext cx="297180" cy="29718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1645920" y="1783080"/>
            <a:ext cx="27432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20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征赠与税</a:t>
            </a:r>
            <a:endParaRPr lang="zh-CN" sz="2000" dirty="0"/>
          </a:p>
        </p:txBody>
      </p:sp>
      <p:sp>
        <p:nvSpPr>
          <p:cNvPr id="10" name="Text 6"/>
          <p:cNvSpPr txBox="1"/>
          <p:nvPr/>
        </p:nvSpPr>
        <p:spPr>
          <a:xfrm>
            <a:off x="914400" y="2651760"/>
            <a:ext cx="467852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9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位于美国的不动产和有形资产</a:t>
            </a:r>
            <a:endParaRPr lang="zh-CN" sz="1900" dirty="0"/>
          </a:p>
        </p:txBody>
      </p:sp>
      <p:sp>
        <p:nvSpPr>
          <p:cNvPr id="11" name="Shape 7"/>
          <p:cNvSpPr/>
          <p:nvPr/>
        </p:nvSpPr>
        <p:spPr>
          <a:xfrm>
            <a:off x="6233008" y="1554480"/>
            <a:ext cx="5410048" cy="2057400"/>
          </a:xfrm>
          <a:prstGeom prst="roundRect">
            <a:avLst>
              <a:gd name="adj" fmla="val 4444"/>
            </a:avLst>
          </a:prstGeom>
          <a:solidFill>
            <a:srgbClr val="F0F4F7"/>
          </a:solidFill>
          <a:ln/>
        </p:spPr>
      </p:sp>
      <p:sp>
        <p:nvSpPr>
          <p:cNvPr id="12" name="Shape 8"/>
          <p:cNvSpPr/>
          <p:nvPr/>
        </p:nvSpPr>
        <p:spPr>
          <a:xfrm>
            <a:off x="6553048" y="1783080"/>
            <a:ext cx="594360" cy="594360"/>
          </a:xfrm>
          <a:prstGeom prst="ellipse">
            <a:avLst/>
          </a:prstGeom>
          <a:solidFill>
            <a:srgbClr val="5F6C7B"/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1638" y="1931670"/>
            <a:ext cx="297180" cy="297180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7330288" y="1783080"/>
            <a:ext cx="27432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2000" b="1" dirty="0">
                <a:solidFill>
                  <a:srgbClr val="5F6C7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不征赠与税</a:t>
            </a:r>
            <a:endParaRPr lang="zh-CN" sz="2000" dirty="0"/>
          </a:p>
        </p:txBody>
      </p:sp>
      <p:sp>
        <p:nvSpPr>
          <p:cNvPr id="15" name="Text 10"/>
          <p:cNvSpPr txBox="1"/>
          <p:nvPr/>
        </p:nvSpPr>
        <p:spPr>
          <a:xfrm>
            <a:off x="6598768" y="2651760"/>
            <a:ext cx="46785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9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美国公司股票等无形资产</a:t>
            </a:r>
            <a:endParaRPr lang="zh-CN" sz="1900" dirty="0"/>
          </a:p>
        </p:txBody>
      </p:sp>
      <p:sp>
        <p:nvSpPr>
          <p:cNvPr id="16" name="Text 11"/>
          <p:cNvSpPr txBox="1"/>
          <p:nvPr/>
        </p:nvSpPr>
        <p:spPr>
          <a:xfrm>
            <a:off x="6598768" y="3154680"/>
            <a:ext cx="467852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300" dirty="0">
                <a:solidFill>
                  <a:srgbClr val="5F6C7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依据：§2501(a)(2)</a:t>
            </a:r>
            <a:endParaRPr lang="zh-CN" sz="1300" dirty="0"/>
          </a:p>
        </p:txBody>
      </p:sp>
      <p:sp>
        <p:nvSpPr>
          <p:cNvPr id="17" name="Shape 12"/>
          <p:cNvSpPr/>
          <p:nvPr/>
        </p:nvSpPr>
        <p:spPr>
          <a:xfrm>
            <a:off x="548640" y="3840480"/>
            <a:ext cx="5410048" cy="1280160"/>
          </a:xfrm>
          <a:prstGeom prst="roundRect">
            <a:avLst>
              <a:gd name="adj" fmla="val 7143"/>
            </a:avLst>
          </a:prstGeom>
          <a:solidFill>
            <a:srgbClr val="13233A"/>
          </a:solidFill>
          <a:ln/>
        </p:spPr>
      </p:sp>
      <p:sp>
        <p:nvSpPr>
          <p:cNvPr id="18" name="Text 13"/>
          <p:cNvSpPr txBox="1"/>
          <p:nvPr/>
        </p:nvSpPr>
        <p:spPr>
          <a:xfrm>
            <a:off x="914400" y="3840480"/>
            <a:ext cx="29260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3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US$19,000</a:t>
            </a:r>
            <a:endParaRPr lang="zh-CN" sz="3000" dirty="0"/>
          </a:p>
        </p:txBody>
      </p:sp>
      <p:sp>
        <p:nvSpPr>
          <p:cNvPr id="19" name="Text 14"/>
          <p:cNvSpPr txBox="1"/>
          <p:nvPr/>
        </p:nvSpPr>
        <p:spPr>
          <a:xfrm>
            <a:off x="3931920" y="3840480"/>
            <a:ext cx="1752448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500" dirty="0">
                <a:solidFill>
                  <a:srgbClr val="8FD3D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2026 年年度免税额</a:t>
            </a:r>
            <a:endParaRPr lang="zh-CN" sz="1500" dirty="0"/>
          </a:p>
        </p:txBody>
      </p:sp>
      <p:sp>
        <p:nvSpPr>
          <p:cNvPr id="20" name="Shape 15"/>
          <p:cNvSpPr/>
          <p:nvPr/>
        </p:nvSpPr>
        <p:spPr>
          <a:xfrm>
            <a:off x="6233008" y="3840480"/>
            <a:ext cx="5410048" cy="1280160"/>
          </a:xfrm>
          <a:prstGeom prst="roundRect">
            <a:avLst>
              <a:gd name="adj" fmla="val 7143"/>
            </a:avLst>
          </a:prstGeom>
          <a:solidFill>
            <a:srgbClr val="13233A"/>
          </a:solidFill>
          <a:ln/>
        </p:spPr>
      </p:sp>
      <p:sp>
        <p:nvSpPr>
          <p:cNvPr id="21" name="Text 16"/>
          <p:cNvSpPr txBox="1"/>
          <p:nvPr/>
        </p:nvSpPr>
        <p:spPr>
          <a:xfrm>
            <a:off x="6598768" y="3840480"/>
            <a:ext cx="29260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3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US$194,000</a:t>
            </a:r>
            <a:endParaRPr lang="zh-CN" sz="3000" dirty="0"/>
          </a:p>
        </p:txBody>
      </p:sp>
      <p:sp>
        <p:nvSpPr>
          <p:cNvPr id="22" name="Text 17"/>
          <p:cNvSpPr txBox="1"/>
          <p:nvPr/>
        </p:nvSpPr>
        <p:spPr>
          <a:xfrm>
            <a:off x="9616288" y="3840480"/>
            <a:ext cx="1752448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500" dirty="0">
                <a:solidFill>
                  <a:srgbClr val="8FD3D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非公民配偶（2026 年）</a:t>
            </a:r>
            <a:endParaRPr lang="zh-CN" sz="1500" dirty="0"/>
          </a:p>
        </p:txBody>
      </p:sp>
      <p:sp>
        <p:nvSpPr>
          <p:cNvPr id="23" name="Text 18"/>
          <p:cNvSpPr txBox="1"/>
          <p:nvPr/>
        </p:nvSpPr>
        <p:spPr>
          <a:xfrm>
            <a:off x="548640" y="5349240"/>
            <a:ext cx="1109441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5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申报表：Form 709-NA。对照：遗产税侧，美国公司股票属美国 situs（S4 详讲）。</a:t>
            </a:r>
            <a:endParaRPr lang="zh-CN" sz="1500" dirty="0"/>
          </a:p>
        </p:txBody>
      </p:sp>
      <p:sp>
        <p:nvSpPr>
          <p:cNvPr id="24" name="Text 19"/>
          <p:cNvSpPr txBox="1"/>
          <p:nvPr/>
        </p:nvSpPr>
        <p:spPr>
          <a:xfrm>
            <a:off x="548640" y="6016752"/>
            <a:ext cx="1109441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000" dirty="0">
                <a:solidFill>
                  <a:srgbClr val="5F6C7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来源：O4 IRS 非居民赠与税页面</a:t>
            </a:r>
            <a:endParaRPr lang="zh-CN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40080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6727F"/>
                </a:solidFill>
                <a:latin typeface="Microsoft YaHei"/>
                <a:ea typeface="Microsoft YaHei"/>
                <a:cs typeface="Microsoft YaHei"/>
              </a:defRPr>
            </a:lvl1pPr>
          </a:lstStyle>
          <a:p>
            <a:pPr algn="r"/>
            <a:fld id="{F7021451-1387-4CA6-816F-3879F97B5CBC}" type="slidenum">
              <a:rPr b="0" lang="zh-CN"/>
              <a:t>16</a:t>
            </a:fld>
            <a:endParaRPr lang="zh-CN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S2 · 50–60′ · 加拿大侧</a:t>
            </a:r>
            <a:endParaRPr lang="zh-CN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1109441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2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加拿大侧：无赠与税，但有视同处置</a:t>
            </a:r>
            <a:endParaRPr lang="zh-CN" sz="2800" dirty="0"/>
          </a:p>
        </p:txBody>
      </p:sp>
      <p:sp>
        <p:nvSpPr>
          <p:cNvPr id="5" name="核对状态横幅"/>
          <p:cNvSpPr/>
          <p:nvPr/>
        </p:nvSpPr>
        <p:spPr>
          <a:xfrm>
            <a:off x="548640" y="1463040"/>
            <a:ext cx="11094415" cy="457200"/>
          </a:xfrm>
          <a:prstGeom prst="roundRect">
            <a:avLst>
              <a:gd name="adj" fmla="val 16000"/>
            </a:avLst>
          </a:prstGeom>
          <a:solidFill>
            <a:srgbClr val="FBE6E3"/>
          </a:solidFill>
          <a:ln w="12700">
            <a:solidFill>
              <a:srgbClr val="C0392B"/>
            </a:solidFill>
            <a:prstDash val="solid"/>
          </a:ln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" y="1563624"/>
            <a:ext cx="256032" cy="256032"/>
          </a:xfrm>
          <a:prstGeom prst="rect">
            <a:avLst/>
          </a:prstGeom>
        </p:spPr>
      </p:pic>
      <p:sp>
        <p:nvSpPr>
          <p:cNvPr id="7" name="核对状态横幅文字"/>
          <p:cNvSpPr txBox="1"/>
          <p:nvPr/>
        </p:nvSpPr>
        <p:spPr>
          <a:xfrm>
            <a:off x="1143000" y="1463040"/>
            <a:ext cx="1031717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400" b="1" dirty="0">
                <a:solidFill>
                  <a:srgbClr val="C0392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未核对：完成官方核对前，不得上讲台。以下为待核清单。</a:t>
            </a:r>
            <a:endParaRPr lang="zh-CN" sz="1400" dirty="0"/>
          </a:p>
        </p:txBody>
      </p:sp>
      <p:sp>
        <p:nvSpPr>
          <p:cNvPr id="8" name="Shape 4"/>
          <p:cNvSpPr/>
          <p:nvPr/>
        </p:nvSpPr>
        <p:spPr>
          <a:xfrm>
            <a:off x="548640" y="2148840"/>
            <a:ext cx="3515258" cy="3611880"/>
          </a:xfrm>
          <a:prstGeom prst="roundRect">
            <a:avLst>
              <a:gd name="adj" fmla="val 2601"/>
            </a:avLst>
          </a:prstGeom>
          <a:solidFill>
            <a:srgbClr val="FBE6E3"/>
          </a:solidFill>
          <a:ln/>
        </p:spPr>
      </p:sp>
      <p:sp>
        <p:nvSpPr>
          <p:cNvPr id="9" name="Text 5"/>
          <p:cNvSpPr txBox="1"/>
          <p:nvPr/>
        </p:nvSpPr>
        <p:spPr>
          <a:xfrm>
            <a:off x="3012338" y="2331720"/>
            <a:ext cx="868680" cy="292608"/>
          </a:xfrm>
          <a:prstGeom prst="roundRect">
            <a:avLst>
              <a:gd name="adj" fmla="val 50000"/>
            </a:avLst>
          </a:prstGeom>
          <a:solidFill>
            <a:srgbClr val="C0392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1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未核对</a:t>
            </a:r>
            <a:endParaRPr lang="zh-CN" sz="1100" dirty="0"/>
          </a:p>
        </p:txBody>
      </p:sp>
      <p:sp>
        <p:nvSpPr>
          <p:cNvPr id="10" name="Shape 6"/>
          <p:cNvSpPr/>
          <p:nvPr/>
        </p:nvSpPr>
        <p:spPr>
          <a:xfrm>
            <a:off x="868680" y="2377440"/>
            <a:ext cx="594360" cy="594360"/>
          </a:xfrm>
          <a:prstGeom prst="ellipse">
            <a:avLst/>
          </a:prstGeom>
          <a:solidFill>
            <a:srgbClr val="C0392B"/>
          </a:solidFill>
          <a:ln/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7270" y="2526030"/>
            <a:ext cx="297180" cy="297180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868680" y="3200400"/>
            <a:ext cx="287517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9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加拿大无赠与税</a:t>
            </a:r>
            <a:endParaRPr lang="zh-CN" sz="1900" dirty="0"/>
          </a:p>
        </p:txBody>
      </p:sp>
      <p:sp>
        <p:nvSpPr>
          <p:cNvPr id="13" name="Text 8"/>
          <p:cNvSpPr txBox="1"/>
          <p:nvPr/>
        </p:nvSpPr>
        <p:spPr>
          <a:xfrm>
            <a:off x="868680" y="4160520"/>
            <a:ext cx="2875178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5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赠与本身，不产生加拿大赠与税。</a:t>
            </a:r>
            <a:endParaRPr lang="zh-CN" sz="1500" dirty="0"/>
          </a:p>
        </p:txBody>
      </p:sp>
      <p:sp>
        <p:nvSpPr>
          <p:cNvPr id="14" name="Shape 9"/>
          <p:cNvSpPr/>
          <p:nvPr/>
        </p:nvSpPr>
        <p:spPr>
          <a:xfrm>
            <a:off x="4338218" y="2148840"/>
            <a:ext cx="3515258" cy="3611880"/>
          </a:xfrm>
          <a:prstGeom prst="roundRect">
            <a:avLst>
              <a:gd name="adj" fmla="val 2601"/>
            </a:avLst>
          </a:prstGeom>
          <a:solidFill>
            <a:srgbClr val="FBE6E3"/>
          </a:solidFill>
          <a:ln/>
        </p:spPr>
      </p:sp>
      <p:sp>
        <p:nvSpPr>
          <p:cNvPr id="15" name="Text 10"/>
          <p:cNvSpPr txBox="1"/>
          <p:nvPr/>
        </p:nvSpPr>
        <p:spPr>
          <a:xfrm>
            <a:off x="6801917" y="2331720"/>
            <a:ext cx="868680" cy="292608"/>
          </a:xfrm>
          <a:prstGeom prst="roundRect">
            <a:avLst>
              <a:gd name="adj" fmla="val 50000"/>
            </a:avLst>
          </a:prstGeom>
          <a:solidFill>
            <a:srgbClr val="C0392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1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未核对</a:t>
            </a:r>
            <a:endParaRPr lang="zh-CN" sz="1100" dirty="0"/>
          </a:p>
        </p:txBody>
      </p:sp>
      <p:sp>
        <p:nvSpPr>
          <p:cNvPr id="16" name="Shape 11"/>
          <p:cNvSpPr/>
          <p:nvPr/>
        </p:nvSpPr>
        <p:spPr>
          <a:xfrm>
            <a:off x="4658258" y="2377440"/>
            <a:ext cx="594360" cy="594360"/>
          </a:xfrm>
          <a:prstGeom prst="ellipse">
            <a:avLst/>
          </a:prstGeom>
          <a:solidFill>
            <a:srgbClr val="C0392B"/>
          </a:solidFill>
          <a:ln/>
        </p:spPr>
      </p:sp>
      <p:pic>
        <p:nvPicPr>
          <p:cNvPr id="1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6848" y="2526030"/>
            <a:ext cx="297180" cy="297180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4658258" y="3200400"/>
            <a:ext cx="287517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9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赠与增值资产 → 视同处置</a:t>
            </a:r>
            <a:endParaRPr lang="zh-CN" sz="1900" dirty="0"/>
          </a:p>
        </p:txBody>
      </p:sp>
      <p:sp>
        <p:nvSpPr>
          <p:cNvPr id="19" name="Text 13"/>
          <p:cNvSpPr txBox="1"/>
          <p:nvPr/>
        </p:nvSpPr>
        <p:spPr>
          <a:xfrm>
            <a:off x="4658258" y="4160520"/>
            <a:ext cx="2875178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5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赠与增值资产，会产生视同处置。</a:t>
            </a:r>
            <a:endParaRPr lang="zh-CN" sz="1500" dirty="0"/>
          </a:p>
        </p:txBody>
      </p:sp>
      <p:sp>
        <p:nvSpPr>
          <p:cNvPr id="20" name="Shape 14"/>
          <p:cNvSpPr/>
          <p:nvPr/>
        </p:nvSpPr>
        <p:spPr>
          <a:xfrm>
            <a:off x="8127797" y="2148840"/>
            <a:ext cx="3515258" cy="3611880"/>
          </a:xfrm>
          <a:prstGeom prst="roundRect">
            <a:avLst>
              <a:gd name="adj" fmla="val 2601"/>
            </a:avLst>
          </a:prstGeom>
          <a:solidFill>
            <a:srgbClr val="FBE6E3"/>
          </a:solidFill>
          <a:ln/>
        </p:spPr>
      </p:sp>
      <p:sp>
        <p:nvSpPr>
          <p:cNvPr id="21" name="Text 15"/>
          <p:cNvSpPr txBox="1"/>
          <p:nvPr/>
        </p:nvSpPr>
        <p:spPr>
          <a:xfrm>
            <a:off x="10591495" y="2331720"/>
            <a:ext cx="868680" cy="292608"/>
          </a:xfrm>
          <a:prstGeom prst="roundRect">
            <a:avLst>
              <a:gd name="adj" fmla="val 50000"/>
            </a:avLst>
          </a:prstGeom>
          <a:solidFill>
            <a:srgbClr val="C0392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1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未核对</a:t>
            </a:r>
            <a:endParaRPr lang="zh-CN" sz="1100" dirty="0"/>
          </a:p>
        </p:txBody>
      </p:sp>
      <p:sp>
        <p:nvSpPr>
          <p:cNvPr id="22" name="Shape 16"/>
          <p:cNvSpPr/>
          <p:nvPr/>
        </p:nvSpPr>
        <p:spPr>
          <a:xfrm>
            <a:off x="8447837" y="2377440"/>
            <a:ext cx="594360" cy="594360"/>
          </a:xfrm>
          <a:prstGeom prst="ellipse">
            <a:avLst/>
          </a:prstGeom>
          <a:solidFill>
            <a:srgbClr val="C0392B"/>
          </a:solidFill>
          <a:ln/>
        </p:spPr>
      </p:sp>
      <p:pic>
        <p:nvPicPr>
          <p:cNvPr id="23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96427" y="2526030"/>
            <a:ext cx="297180" cy="297180"/>
          </a:xfrm>
          <a:prstGeom prst="rect">
            <a:avLst/>
          </a:prstGeom>
        </p:spPr>
      </p:pic>
      <p:sp>
        <p:nvSpPr>
          <p:cNvPr id="24" name="Text 17"/>
          <p:cNvSpPr txBox="1"/>
          <p:nvPr/>
        </p:nvSpPr>
        <p:spPr>
          <a:xfrm>
            <a:off x="8447837" y="3200400"/>
            <a:ext cx="287517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9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关联人规则、归属规则</a:t>
            </a:r>
            <a:endParaRPr lang="zh-CN" sz="1900" dirty="0"/>
          </a:p>
        </p:txBody>
      </p:sp>
      <p:sp>
        <p:nvSpPr>
          <p:cNvPr id="25" name="Text 18"/>
          <p:cNvSpPr txBox="1"/>
          <p:nvPr/>
        </p:nvSpPr>
        <p:spPr>
          <a:xfrm>
            <a:off x="8447837" y="4160520"/>
            <a:ext cx="2875178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5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须核 CRA 关联人规则与归属规则。</a:t>
            </a:r>
            <a:endParaRPr lang="zh-CN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40080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6727F"/>
                </a:solidFill>
                <a:latin typeface="Microsoft YaHei"/>
                <a:ea typeface="Microsoft YaHei"/>
                <a:cs typeface="Microsoft YaHei"/>
              </a:defRPr>
            </a:lvl1pPr>
          </a:lstStyle>
          <a:p>
            <a:pPr algn="r"/>
            <a:fld id="{F7021451-1387-4CA6-816F-3879F97B5CBC}" type="slidenum">
              <a:rPr b="0" lang="zh-CN"/>
              <a:t>17</a:t>
            </a:fld>
            <a:endParaRPr lang="zh-CN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S2 · 60–70′ · 中国侧（B 线）</a:t>
            </a:r>
            <a:endParaRPr lang="zh-CN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9692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2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中国侧（B 线）：年度便利化额度</a:t>
            </a:r>
            <a:endParaRPr lang="zh-CN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10728655" y="457200"/>
            <a:ext cx="914400" cy="310896"/>
          </a:xfrm>
          <a:prstGeom prst="roundRect">
            <a:avLst>
              <a:gd name="adj" fmla="val 50000"/>
            </a:avLst>
          </a:prstGeom>
          <a:solidFill>
            <a:srgbClr val="2E7D5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已核对</a:t>
            </a:r>
            <a:endParaRPr lang="zh-CN" sz="1200" dirty="0"/>
          </a:p>
        </p:txBody>
      </p:sp>
      <p:sp>
        <p:nvSpPr>
          <p:cNvPr id="6" name="Shape 3"/>
          <p:cNvSpPr/>
          <p:nvPr/>
        </p:nvSpPr>
        <p:spPr>
          <a:xfrm>
            <a:off x="548640" y="1554480"/>
            <a:ext cx="3931920" cy="4251960"/>
          </a:xfrm>
          <a:prstGeom prst="roundRect">
            <a:avLst>
              <a:gd name="adj" fmla="val 2326"/>
            </a:avLst>
          </a:prstGeom>
          <a:solidFill>
            <a:srgbClr val="13233A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548640" y="2103120"/>
            <a:ext cx="39319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44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US$50,000</a:t>
            </a:r>
            <a:endParaRPr lang="zh-CN" sz="44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3246120"/>
            <a:ext cx="3931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zh-CN" sz="2000" b="1" dirty="0">
                <a:solidFill>
                  <a:srgbClr val="8FD3D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等值／人／年</a:t>
            </a:r>
            <a:endParaRPr lang="zh-CN" sz="2000" dirty="0"/>
          </a:p>
        </p:txBody>
      </p:sp>
      <p:sp>
        <p:nvSpPr>
          <p:cNvPr id="9" name="Text 6"/>
          <p:cNvSpPr txBox="1"/>
          <p:nvPr/>
        </p:nvSpPr>
        <p:spPr>
          <a:xfrm>
            <a:off x="822960" y="4023360"/>
            <a:ext cx="3383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zh-CN" sz="150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个人年度结汇／购汇便利化额度</a:t>
            </a:r>
            <a:endParaRPr lang="zh-CN" sz="1500" dirty="0"/>
          </a:p>
        </p:txBody>
      </p:sp>
      <p:sp>
        <p:nvSpPr>
          <p:cNvPr id="10" name="Shape 7"/>
          <p:cNvSpPr/>
          <p:nvPr/>
        </p:nvSpPr>
        <p:spPr>
          <a:xfrm>
            <a:off x="4754880" y="1554480"/>
            <a:ext cx="2926080" cy="4251960"/>
          </a:xfrm>
          <a:prstGeom prst="roundRect">
            <a:avLst>
              <a:gd name="adj" fmla="val 3125"/>
            </a:avLst>
          </a:prstGeom>
          <a:solidFill>
            <a:srgbClr val="E3F1F3"/>
          </a:solidFill>
          <a:ln/>
        </p:spPr>
      </p:sp>
      <p:sp>
        <p:nvSpPr>
          <p:cNvPr id="11" name="Shape 8"/>
          <p:cNvSpPr/>
          <p:nvPr/>
        </p:nvSpPr>
        <p:spPr>
          <a:xfrm>
            <a:off x="5669280" y="2011680"/>
            <a:ext cx="1097280" cy="1097280"/>
          </a:xfrm>
          <a:prstGeom prst="ellipse">
            <a:avLst/>
          </a:prstGeom>
          <a:solidFill>
            <a:srgbClr val="1B7F8C"/>
          </a:solidFill>
          <a:ln/>
        </p:spPr>
      </p:sp>
      <p:pic>
        <p:nvPicPr>
          <p:cNvPr id="1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3600" y="2286000"/>
            <a:ext cx="548640" cy="548640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4937760" y="3429000"/>
            <a:ext cx="25603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zh-CN" sz="20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超额需真实性材料</a:t>
            </a:r>
            <a:endParaRPr lang="zh-CN" sz="2000" dirty="0"/>
          </a:p>
        </p:txBody>
      </p:sp>
      <p:sp>
        <p:nvSpPr>
          <p:cNvPr id="14" name="Shape 10"/>
          <p:cNvSpPr/>
          <p:nvPr/>
        </p:nvSpPr>
        <p:spPr>
          <a:xfrm>
            <a:off x="7955280" y="1554480"/>
            <a:ext cx="3687775" cy="4251960"/>
          </a:xfrm>
          <a:prstGeom prst="roundRect">
            <a:avLst>
              <a:gd name="adj" fmla="val 2480"/>
            </a:avLst>
          </a:prstGeom>
          <a:solidFill>
            <a:srgbClr val="F3E5EE"/>
          </a:solidFill>
          <a:ln/>
        </p:spPr>
      </p:sp>
      <p:sp>
        <p:nvSpPr>
          <p:cNvPr id="15" name="Text 11"/>
          <p:cNvSpPr txBox="1"/>
          <p:nvPr/>
        </p:nvSpPr>
        <p:spPr>
          <a:xfrm>
            <a:off x="8229600" y="1783080"/>
            <a:ext cx="313913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900" b="1" dirty="0">
                <a:solidFill>
                  <a:srgbClr val="8A3B7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购汇不得用于</a:t>
            </a:r>
            <a:endParaRPr lang="zh-CN" sz="1900" dirty="0"/>
          </a:p>
        </p:txBody>
      </p:sp>
      <p:sp>
        <p:nvSpPr>
          <p:cNvPr id="16" name="Text 12"/>
          <p:cNvSpPr txBox="1"/>
          <p:nvPr/>
        </p:nvSpPr>
        <p:spPr>
          <a:xfrm>
            <a:off x="8229600" y="2468880"/>
            <a:ext cx="3139135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1200"/>
              </a:spcAft>
              <a:buSzPct val="100000"/>
              <a:buChar char="•"/>
            </a:pPr>
            <a:r>
              <a:rPr lang="zh-CN" sz="17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境外买房</a:t>
            </a:r>
            <a:endParaRPr lang="zh-CN" sz="1700" dirty="0"/>
          </a:p>
          <a:p>
            <a:pPr marL="203200" indent="-203200">
              <a:spcAft>
                <a:spcPts val="1200"/>
              </a:spcAft>
              <a:buSzPct val="100000"/>
              <a:buChar char="•"/>
            </a:pPr>
            <a:r>
              <a:rPr lang="zh-CN" sz="17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证券投资</a:t>
            </a:r>
            <a:endParaRPr lang="zh-CN" sz="1700" dirty="0"/>
          </a:p>
          <a:p>
            <a:pPr marL="203200" indent="-203200">
              <a:buSzPct val="100000"/>
              <a:buChar char="•"/>
            </a:pPr>
            <a:r>
              <a:rPr lang="zh-CN" sz="17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购买人寿保险等未开放的资本项目</a:t>
            </a:r>
            <a:endParaRPr lang="zh-CN" sz="1700" dirty="0"/>
          </a:p>
        </p:txBody>
      </p:sp>
      <p:sp>
        <p:nvSpPr>
          <p:cNvPr id="17" name="Text 13"/>
          <p:cNvSpPr txBox="1"/>
          <p:nvPr/>
        </p:nvSpPr>
        <p:spPr>
          <a:xfrm>
            <a:off x="548640" y="6016752"/>
            <a:ext cx="1109441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000" dirty="0">
                <a:solidFill>
                  <a:srgbClr val="5F6C7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来源：O13 国家外汇管理局个人外汇规定</a:t>
            </a:r>
            <a:endParaRPr lang="zh-CN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40080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6727F"/>
                </a:solidFill>
                <a:latin typeface="Microsoft YaHei"/>
                <a:ea typeface="Microsoft YaHei"/>
                <a:cs typeface="Microsoft YaHei"/>
              </a:defRPr>
            </a:lvl1pPr>
          </a:lstStyle>
          <a:p>
            <a:pPr algn="r"/>
            <a:fld id="{F7021451-1387-4CA6-816F-3879F97B5CBC}" type="slidenum">
              <a:rPr b="0" lang="zh-CN"/>
              <a:t>18</a:t>
            </a:fld>
            <a:endParaRPr lang="zh-CN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S2 · 60–70′ · 风险提示</a:t>
            </a:r>
            <a:endParaRPr lang="zh-CN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1109441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2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“分批”与“拆分”：只讲风险，不讲技巧</a:t>
            </a:r>
            <a:endParaRPr lang="zh-CN" sz="2800" dirty="0"/>
          </a:p>
        </p:txBody>
      </p:sp>
      <p:sp>
        <p:nvSpPr>
          <p:cNvPr id="5" name="Shape 2"/>
          <p:cNvSpPr/>
          <p:nvPr/>
        </p:nvSpPr>
        <p:spPr>
          <a:xfrm>
            <a:off x="548640" y="1554480"/>
            <a:ext cx="5410048" cy="3017520"/>
          </a:xfrm>
          <a:prstGeom prst="roundRect">
            <a:avLst>
              <a:gd name="adj" fmla="val 3030"/>
            </a:avLst>
          </a:prstGeom>
          <a:solidFill>
            <a:srgbClr val="E6E9F6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914400" y="1783080"/>
            <a:ext cx="1188720" cy="365760"/>
          </a:xfrm>
          <a:prstGeom prst="roundRect">
            <a:avLst>
              <a:gd name="adj" fmla="val 50000"/>
            </a:avLst>
          </a:prstGeom>
          <a:solidFill>
            <a:srgbClr val="3B4BA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4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美国侧</a:t>
            </a:r>
            <a:endParaRPr lang="zh-CN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4907128" y="1810512"/>
            <a:ext cx="868680" cy="292608"/>
          </a:xfrm>
          <a:prstGeom prst="roundRect">
            <a:avLst>
              <a:gd name="adj" fmla="val 50000"/>
            </a:avLst>
          </a:prstGeom>
          <a:solidFill>
            <a:srgbClr val="2E7D5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1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已核对</a:t>
            </a:r>
            <a:endParaRPr lang="zh-CN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914400" y="2468880"/>
            <a:ext cx="4678528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21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关联人与全年合并计算，分批汇款不改变 3520 的结论。</a:t>
            </a:r>
            <a:endParaRPr lang="zh-CN" sz="2100" dirty="0"/>
          </a:p>
        </p:txBody>
      </p:sp>
      <p:sp>
        <p:nvSpPr>
          <p:cNvPr id="9" name="Shape 6"/>
          <p:cNvSpPr/>
          <p:nvPr/>
        </p:nvSpPr>
        <p:spPr>
          <a:xfrm>
            <a:off x="6233008" y="1554480"/>
            <a:ext cx="5410048" cy="3017520"/>
          </a:xfrm>
          <a:prstGeom prst="roundRect">
            <a:avLst>
              <a:gd name="adj" fmla="val 3030"/>
            </a:avLst>
          </a:prstGeom>
          <a:solidFill>
            <a:srgbClr val="F3E5EE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6598768" y="1783080"/>
            <a:ext cx="1188720" cy="365760"/>
          </a:xfrm>
          <a:prstGeom prst="roundRect">
            <a:avLst>
              <a:gd name="adj" fmla="val 50000"/>
            </a:avLst>
          </a:prstGeom>
          <a:solidFill>
            <a:srgbClr val="8A3B7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4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中国侧</a:t>
            </a:r>
            <a:endParaRPr lang="zh-CN" sz="1400" dirty="0"/>
          </a:p>
        </p:txBody>
      </p:sp>
      <p:sp>
        <p:nvSpPr>
          <p:cNvPr id="11" name="Text 8"/>
          <p:cNvSpPr txBox="1"/>
          <p:nvPr/>
        </p:nvSpPr>
        <p:spPr>
          <a:xfrm>
            <a:off x="6598768" y="2468880"/>
            <a:ext cx="4678528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21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以他人名义拆分额度等规避做法，属违规风险。</a:t>
            </a:r>
            <a:endParaRPr lang="zh-CN" sz="2100" dirty="0"/>
          </a:p>
        </p:txBody>
      </p:sp>
      <p:sp>
        <p:nvSpPr>
          <p:cNvPr id="12" name="Shape 9"/>
          <p:cNvSpPr/>
          <p:nvPr/>
        </p:nvSpPr>
        <p:spPr>
          <a:xfrm>
            <a:off x="548640" y="4800600"/>
            <a:ext cx="11094415" cy="1005840"/>
          </a:xfrm>
          <a:prstGeom prst="roundRect">
            <a:avLst>
              <a:gd name="adj" fmla="val 9091"/>
            </a:avLst>
          </a:prstGeom>
          <a:solidFill>
            <a:srgbClr val="FBE6E3"/>
          </a:solidFill>
          <a:ln w="15875">
            <a:solidFill>
              <a:srgbClr val="C0392B"/>
            </a:solidFill>
            <a:prstDash val="solid"/>
          </a:ln>
        </p:spPr>
      </p:sp>
      <p:pic>
        <p:nvPicPr>
          <p:cNvPr id="1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5074920"/>
            <a:ext cx="457200" cy="457200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1645920" y="4800600"/>
            <a:ext cx="963137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700" b="1" dirty="0">
                <a:solidFill>
                  <a:srgbClr val="C0392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本系列不讲：规避申报、隐匿资产、拆分额度、欺诈性转让。涉及时，只作风险提示。</a:t>
            </a:r>
            <a:endParaRPr lang="zh-CN" sz="1700" dirty="0"/>
          </a:p>
        </p:txBody>
      </p:sp>
      <p:sp>
        <p:nvSpPr>
          <p:cNvPr id="15" name="Text 11"/>
          <p:cNvSpPr txBox="1"/>
          <p:nvPr/>
        </p:nvSpPr>
        <p:spPr>
          <a:xfrm>
            <a:off x="548640" y="6016752"/>
            <a:ext cx="1109441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000" dirty="0">
                <a:solidFill>
                  <a:srgbClr val="5F6C7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来源：O1 IRS Form 3520 说明书（美国侧）；O13 国家外汇管理局（中国侧）</a:t>
            </a:r>
            <a:endParaRPr lang="zh-CN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40080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6727F"/>
                </a:solidFill>
                <a:latin typeface="Microsoft YaHei"/>
                <a:ea typeface="Microsoft YaHei"/>
                <a:cs typeface="Microsoft YaHei"/>
              </a:defRPr>
            </a:lvl1pPr>
          </a:lstStyle>
          <a:p>
            <a:pPr algn="r"/>
            <a:fld id="{F7021451-1387-4CA6-816F-3879F97B5CBC}" type="slidenum">
              <a:rPr b="0" lang="zh-CN"/>
              <a:t>19</a:t>
            </a:fld>
            <a:endParaRPr lang="zh-CN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S2 · 60–70′ · 2026 新增</a:t>
            </a:r>
            <a:endParaRPr lang="zh-CN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9692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2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2026 新增：美国 1% 汇款消费税</a:t>
            </a:r>
            <a:endParaRPr lang="zh-CN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10728655" y="457200"/>
            <a:ext cx="914400" cy="310896"/>
          </a:xfrm>
          <a:prstGeom prst="roundRect">
            <a:avLst>
              <a:gd name="adj" fmla="val 50000"/>
            </a:avLst>
          </a:prstGeom>
          <a:solidFill>
            <a:srgbClr val="2E7D5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已核对</a:t>
            </a:r>
            <a:endParaRPr lang="zh-CN" sz="1200" dirty="0"/>
          </a:p>
        </p:txBody>
      </p:sp>
      <p:sp>
        <p:nvSpPr>
          <p:cNvPr id="6" name="Shape 3"/>
          <p:cNvSpPr/>
          <p:nvPr/>
        </p:nvSpPr>
        <p:spPr>
          <a:xfrm>
            <a:off x="548640" y="1554480"/>
            <a:ext cx="11094415" cy="1280160"/>
          </a:xfrm>
          <a:prstGeom prst="roundRect">
            <a:avLst>
              <a:gd name="adj" fmla="val 7143"/>
            </a:avLst>
          </a:prstGeom>
          <a:solidFill>
            <a:srgbClr val="F0F4F7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914400" y="1920240"/>
            <a:ext cx="1554480" cy="548640"/>
          </a:xfrm>
          <a:prstGeom prst="roundRect">
            <a:avLst>
              <a:gd name="adj" fmla="val 20000"/>
            </a:avLst>
          </a:prstGeom>
          <a:solidFill>
            <a:srgbClr val="13233A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征 1%</a:t>
            </a:r>
            <a:endParaRPr lang="zh-CN" sz="1800" dirty="0"/>
          </a:p>
        </p:txBody>
      </p:sp>
      <p:sp>
        <p:nvSpPr>
          <p:cNvPr id="8" name="Text 5"/>
          <p:cNvSpPr txBox="1"/>
          <p:nvPr/>
        </p:nvSpPr>
        <p:spPr>
          <a:xfrm>
            <a:off x="2834640" y="1554480"/>
            <a:ext cx="8442655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美国 → 境外：以现金、汇票、本票等实物工具资金汇出（IRC §4475，2026-01-01 起）</a:t>
            </a:r>
            <a:endParaRPr lang="zh-CN" sz="1800" dirty="0"/>
          </a:p>
        </p:txBody>
      </p:sp>
      <p:sp>
        <p:nvSpPr>
          <p:cNvPr id="9" name="Shape 6"/>
          <p:cNvSpPr/>
          <p:nvPr/>
        </p:nvSpPr>
        <p:spPr>
          <a:xfrm>
            <a:off x="548640" y="3017520"/>
            <a:ext cx="11094415" cy="1280160"/>
          </a:xfrm>
          <a:prstGeom prst="roundRect">
            <a:avLst>
              <a:gd name="adj" fmla="val 7143"/>
            </a:avLst>
          </a:prstGeom>
          <a:solidFill>
            <a:srgbClr val="E2F2E9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914400" y="3383280"/>
            <a:ext cx="1554480" cy="548640"/>
          </a:xfrm>
          <a:prstGeom prst="roundRect">
            <a:avLst>
              <a:gd name="adj" fmla="val 20000"/>
            </a:avLst>
          </a:prstGeom>
          <a:solidFill>
            <a:srgbClr val="2E7D5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不征</a:t>
            </a:r>
            <a:endParaRPr lang="zh-CN" sz="1800" dirty="0"/>
          </a:p>
        </p:txBody>
      </p:sp>
      <p:sp>
        <p:nvSpPr>
          <p:cNvPr id="11" name="Text 8"/>
          <p:cNvSpPr txBox="1"/>
          <p:nvPr/>
        </p:nvSpPr>
        <p:spPr>
          <a:xfrm>
            <a:off x="2834640" y="3017520"/>
            <a:ext cx="8442655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银行账户资金、美国发行的借记卡／信用卡资金</a:t>
            </a:r>
            <a:endParaRPr lang="zh-CN" sz="1800" dirty="0"/>
          </a:p>
        </p:txBody>
      </p:sp>
      <p:sp>
        <p:nvSpPr>
          <p:cNvPr id="12" name="Shape 9"/>
          <p:cNvSpPr/>
          <p:nvPr/>
        </p:nvSpPr>
        <p:spPr>
          <a:xfrm>
            <a:off x="548640" y="4480560"/>
            <a:ext cx="11094415" cy="1280160"/>
          </a:xfrm>
          <a:prstGeom prst="roundRect">
            <a:avLst>
              <a:gd name="adj" fmla="val 7143"/>
            </a:avLst>
          </a:prstGeom>
          <a:solidFill>
            <a:srgbClr val="E3F1F3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4846320"/>
            <a:ext cx="1554480" cy="548640"/>
          </a:xfrm>
          <a:prstGeom prst="roundRect">
            <a:avLst>
              <a:gd name="adj" fmla="val 20000"/>
            </a:avLst>
          </a:prstGeom>
          <a:solidFill>
            <a:srgbClr val="5F6C7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不涉及</a:t>
            </a:r>
            <a:endParaRPr lang="zh-CN" sz="1800" dirty="0"/>
          </a:p>
        </p:txBody>
      </p:sp>
      <p:sp>
        <p:nvSpPr>
          <p:cNvPr id="14" name="Text 11"/>
          <p:cNvSpPr txBox="1"/>
          <p:nvPr/>
        </p:nvSpPr>
        <p:spPr>
          <a:xfrm>
            <a:off x="2834640" y="4480560"/>
            <a:ext cx="8442655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境外 → 美国（父母汇给孩子）：该税不涉及汇入美国</a:t>
            </a:r>
            <a:endParaRPr lang="zh-CN" sz="1800" dirty="0"/>
          </a:p>
        </p:txBody>
      </p:sp>
      <p:sp>
        <p:nvSpPr>
          <p:cNvPr id="15" name="Text 12"/>
          <p:cNvSpPr txBox="1"/>
          <p:nvPr/>
        </p:nvSpPr>
        <p:spPr>
          <a:xfrm>
            <a:off x="548640" y="6016752"/>
            <a:ext cx="1109441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000" dirty="0">
                <a:solidFill>
                  <a:srgbClr val="5F6C7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来源：O8 Federal Register 2026-07085；IRS Notice 2025-55</a:t>
            </a:r>
            <a:endParaRPr lang="zh-CN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40080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6727F"/>
                </a:solidFill>
                <a:latin typeface="Microsoft YaHei"/>
                <a:ea typeface="Microsoft YaHei"/>
                <a:cs typeface="Microsoft YaHei"/>
              </a:defRPr>
            </a:lvl1pPr>
          </a:lstStyle>
          <a:p>
            <a:pPr algn="r"/>
            <a:fld id="{F7021451-1387-4CA6-816F-3879F97B5CBC}" type="slidenum">
              <a:rPr b="0" lang="zh-CN"/>
              <a:t>20</a:t>
            </a:fld>
            <a:endParaRPr lang="zh-CN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S2 · 70–85′ · 案例</a:t>
            </a:r>
            <a:endParaRPr lang="zh-CN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1109441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2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四个案例，四个结论</a:t>
            </a:r>
            <a:endParaRPr lang="zh-CN" sz="2800" dirty="0"/>
          </a:p>
        </p:txBody>
      </p:sp>
      <p:graphicFrame>
        <p:nvGraphicFramePr>
          <p:cNvPr id="2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600200"/>
          <a:ext cx="11094415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4937760"/>
                <a:gridCol w="5242255"/>
              </a:tblGrid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sz="15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案例</a:t>
                      </a:r>
                      <a:endParaRPr lang="zh-CN" sz="15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33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sz="15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情形</a:t>
                      </a:r>
                      <a:endParaRPr lang="zh-CN" sz="15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33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sz="15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结论</a:t>
                      </a:r>
                      <a:endParaRPr lang="zh-CN" sz="15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33A"/>
                    </a:solidFill>
                  </a:tcPr>
                </a:tc>
              </a:tr>
              <a:tr h="109728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550" b="1" dirty="0">
                          <a:solidFill>
                            <a:srgbClr val="1B7F8C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</a:t>
                      </a:r>
                      <a:endParaRPr lang="zh-CN" sz="15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F1F3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sz="1550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2029 年儿子已成为美国税务居民：母亲汇 US$85,000，父亲汇 US$40,000</a:t>
                      </a:r>
                      <a:endParaRPr lang="zh-CN" sz="15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sz="1550" b="1" dirty="0">
                          <a:solidFill>
                            <a:srgbClr val="13233A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关联合并 US$125,000 &gt; US$100,000 → 须报 3520 Part IV</a:t>
                      </a:r>
                      <a:endParaRPr lang="zh-CN" sz="15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6868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550" b="1" dirty="0">
                          <a:solidFill>
                            <a:srgbClr val="1B7F8C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2</a:t>
                      </a:r>
                      <a:endParaRPr lang="zh-CN" sz="15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F1F3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sz="1550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父母直接向学校支付学费</a:t>
                      </a:r>
                      <a:endParaRPr lang="zh-CN" sz="15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sz="1550" b="1" dirty="0">
                          <a:solidFill>
                            <a:srgbClr val="13233A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不计入</a:t>
                      </a:r>
                      <a:endParaRPr lang="zh-CN" sz="15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9601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550" b="1" dirty="0">
                          <a:solidFill>
                            <a:srgbClr val="1B7F8C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3</a:t>
                      </a:r>
                      <a:endParaRPr lang="zh-CN" sz="15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F1F3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sz="1550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通过父母的公司“赠与”</a:t>
                      </a:r>
                      <a:endParaRPr lang="zh-CN" sz="15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sz="1550" b="1" dirty="0">
                          <a:solidFill>
                            <a:srgbClr val="13233A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适用公司类门槛（2026 年 US$20,573，待复核），且可能被重新定性</a:t>
                      </a:r>
                      <a:endParaRPr lang="zh-CN" sz="15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6868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550" b="1" dirty="0">
                          <a:solidFill>
                            <a:srgbClr val="1B7F8C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4</a:t>
                      </a:r>
                      <a:endParaRPr lang="zh-CN" sz="15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F1F3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sz="1550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分批汇款</a:t>
                      </a:r>
                      <a:endParaRPr lang="zh-CN" sz="15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sz="1550" b="1" dirty="0">
                          <a:solidFill>
                            <a:srgbClr val="13233A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按年度并合并关联人计算，分批不改变结论</a:t>
                      </a:r>
                      <a:endParaRPr lang="zh-CN" sz="15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 2"/>
          <p:cNvSpPr txBox="1"/>
          <p:nvPr/>
        </p:nvSpPr>
        <p:spPr>
          <a:xfrm>
            <a:off x="548640" y="6016752"/>
            <a:ext cx="1109441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000" dirty="0">
                <a:solidFill>
                  <a:srgbClr val="5F6C7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来源：O1 IRS Form 3520 说明书；X1（公司类门槛为二手数字，待复核）</a:t>
            </a:r>
            <a:endParaRPr lang="zh-CN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40080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6727F"/>
                </a:solidFill>
                <a:latin typeface="Microsoft YaHei"/>
                <a:ea typeface="Microsoft YaHei"/>
                <a:cs typeface="Microsoft YaHei"/>
              </a:defRPr>
            </a:lvl1pPr>
          </a:lstStyle>
          <a:p>
            <a:pPr algn="r"/>
            <a:fld id="{F7021451-1387-4CA6-816F-3879F97B5CBC}" type="slidenum">
              <a:rPr b="0" lang="zh-CN"/>
              <a:t>21</a:t>
            </a:fld>
            <a:endParaRPr lang="zh-CN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S2 · 70–85′ · 案例 1</a:t>
            </a:r>
            <a:endParaRPr lang="zh-CN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9692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2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案例 1：US$85,000 + US$40,000</a:t>
            </a:r>
            <a:endParaRPr lang="zh-CN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10728655" y="457200"/>
            <a:ext cx="914400" cy="310896"/>
          </a:xfrm>
          <a:prstGeom prst="roundRect">
            <a:avLst>
              <a:gd name="adj" fmla="val 50000"/>
            </a:avLst>
          </a:prstGeom>
          <a:solidFill>
            <a:srgbClr val="2E7D5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已核对</a:t>
            </a:r>
            <a:endParaRPr lang="zh-CN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1463040"/>
            <a:ext cx="6400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400" b="1" dirty="0">
                <a:solidFill>
                  <a:srgbClr val="5F6C7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当年从父母收到的赠与（示意）</a:t>
            </a:r>
            <a:endParaRPr lang="zh-CN" sz="1400" dirty="0"/>
          </a:p>
        </p:txBody>
      </p:sp>
      <p:sp>
        <p:nvSpPr>
          <p:cNvPr id="7" name="Shape 4"/>
          <p:cNvSpPr/>
          <p:nvPr/>
        </p:nvSpPr>
        <p:spPr>
          <a:xfrm>
            <a:off x="822960" y="2286000"/>
            <a:ext cx="4441371" cy="868680"/>
          </a:xfrm>
          <a:prstGeom prst="roundRect">
            <a:avLst>
              <a:gd name="adj" fmla="val 4211"/>
            </a:avLst>
          </a:prstGeom>
          <a:solidFill>
            <a:srgbClr val="1B7F8C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822960" y="2286000"/>
            <a:ext cx="4441371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母亲 85,000</a:t>
            </a:r>
            <a:endParaRPr lang="zh-CN" sz="1800" dirty="0"/>
          </a:p>
        </p:txBody>
      </p:sp>
      <p:sp>
        <p:nvSpPr>
          <p:cNvPr id="9" name="Shape 6"/>
          <p:cNvSpPr/>
          <p:nvPr/>
        </p:nvSpPr>
        <p:spPr>
          <a:xfrm>
            <a:off x="5264331" y="2286000"/>
            <a:ext cx="2090057" cy="868680"/>
          </a:xfrm>
          <a:prstGeom prst="roundRect">
            <a:avLst>
              <a:gd name="adj" fmla="val 4211"/>
            </a:avLst>
          </a:prstGeom>
          <a:solidFill>
            <a:srgbClr val="13233A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5264331" y="2286000"/>
            <a:ext cx="2090057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6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父亲 40,000</a:t>
            </a:r>
            <a:endParaRPr lang="zh-CN" sz="1600" dirty="0"/>
          </a:p>
        </p:txBody>
      </p:sp>
      <p:sp>
        <p:nvSpPr>
          <p:cNvPr id="11" name="Shape 8"/>
          <p:cNvSpPr/>
          <p:nvPr/>
        </p:nvSpPr>
        <p:spPr>
          <a:xfrm>
            <a:off x="6048103" y="1965960"/>
            <a:ext cx="0" cy="1188720"/>
          </a:xfrm>
          <a:prstGeom prst="line">
            <a:avLst/>
          </a:prstGeom>
          <a:noFill/>
          <a:ln w="31750">
            <a:solidFill>
              <a:srgbClr val="C0392B"/>
            </a:solidFill>
            <a:prstDash val="dash"/>
          </a:ln>
        </p:spPr>
      </p:sp>
      <p:sp>
        <p:nvSpPr>
          <p:cNvPr id="12" name="Text 9"/>
          <p:cNvSpPr txBox="1"/>
          <p:nvPr/>
        </p:nvSpPr>
        <p:spPr>
          <a:xfrm>
            <a:off x="4950823" y="169164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zh-CN" sz="1300" b="1" dirty="0">
                <a:solidFill>
                  <a:srgbClr val="C0392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门槛 US$100,000</a:t>
            </a:r>
            <a:endParaRPr lang="zh-CN" sz="1300" dirty="0"/>
          </a:p>
        </p:txBody>
      </p:sp>
      <p:sp>
        <p:nvSpPr>
          <p:cNvPr id="13" name="Text 10"/>
          <p:cNvSpPr txBox="1"/>
          <p:nvPr/>
        </p:nvSpPr>
        <p:spPr>
          <a:xfrm>
            <a:off x="822960" y="3291840"/>
            <a:ext cx="653142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zh-CN" sz="16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合计 125,000</a:t>
            </a:r>
            <a:endParaRPr lang="zh-CN" sz="1600" dirty="0"/>
          </a:p>
        </p:txBody>
      </p:sp>
      <p:sp>
        <p:nvSpPr>
          <p:cNvPr id="14" name="Shape 11"/>
          <p:cNvSpPr/>
          <p:nvPr/>
        </p:nvSpPr>
        <p:spPr>
          <a:xfrm>
            <a:off x="8595360" y="1645920"/>
            <a:ext cx="3047695" cy="2103120"/>
          </a:xfrm>
          <a:prstGeom prst="roundRect">
            <a:avLst>
              <a:gd name="adj" fmla="val 4348"/>
            </a:avLst>
          </a:prstGeom>
          <a:solidFill>
            <a:srgbClr val="13233A"/>
          </a:solidFill>
          <a:ln/>
        </p:spPr>
      </p:sp>
      <p:sp>
        <p:nvSpPr>
          <p:cNvPr id="15" name="Text 12"/>
          <p:cNvSpPr txBox="1"/>
          <p:nvPr/>
        </p:nvSpPr>
        <p:spPr>
          <a:xfrm>
            <a:off x="8869680" y="1783080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300" b="1" dirty="0">
                <a:solidFill>
                  <a:srgbClr val="8FD3D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结论</a:t>
            </a:r>
            <a:endParaRPr lang="zh-CN" sz="1300" dirty="0"/>
          </a:p>
        </p:txBody>
      </p:sp>
      <p:sp>
        <p:nvSpPr>
          <p:cNvPr id="16" name="Text 13"/>
          <p:cNvSpPr txBox="1"/>
          <p:nvPr/>
        </p:nvSpPr>
        <p:spPr>
          <a:xfrm>
            <a:off x="8869680" y="2194560"/>
            <a:ext cx="26517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21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须报 3520 Part IV</a:t>
            </a:r>
            <a:endParaRPr lang="zh-CN" sz="2100" dirty="0"/>
          </a:p>
        </p:txBody>
      </p:sp>
      <p:sp>
        <p:nvSpPr>
          <p:cNvPr id="17" name="Shape 14"/>
          <p:cNvSpPr/>
          <p:nvPr/>
        </p:nvSpPr>
        <p:spPr>
          <a:xfrm>
            <a:off x="548640" y="4069080"/>
            <a:ext cx="3515258" cy="1737360"/>
          </a:xfrm>
          <a:prstGeom prst="roundRect">
            <a:avLst>
              <a:gd name="adj" fmla="val 5263"/>
            </a:avLst>
          </a:prstGeom>
          <a:solidFill>
            <a:srgbClr val="F0F4F7"/>
          </a:solidFill>
          <a:ln/>
        </p:spPr>
      </p:sp>
      <p:sp>
        <p:nvSpPr>
          <p:cNvPr id="18" name="Text 15"/>
          <p:cNvSpPr txBox="1"/>
          <p:nvPr/>
        </p:nvSpPr>
        <p:spPr>
          <a:xfrm>
            <a:off x="822960" y="4251960"/>
            <a:ext cx="296661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6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① 剔除直付项</a:t>
            </a:r>
            <a:endParaRPr lang="zh-CN" sz="1600" dirty="0"/>
          </a:p>
        </p:txBody>
      </p:sp>
      <p:sp>
        <p:nvSpPr>
          <p:cNvPr id="19" name="Text 16"/>
          <p:cNvSpPr txBox="1"/>
          <p:nvPr/>
        </p:nvSpPr>
        <p:spPr>
          <a:xfrm>
            <a:off x="822960" y="4709160"/>
            <a:ext cx="296661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5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直付学费／医疗：无，无可剔除</a:t>
            </a:r>
            <a:endParaRPr lang="zh-CN" sz="1500" dirty="0"/>
          </a:p>
        </p:txBody>
      </p:sp>
      <p:sp>
        <p:nvSpPr>
          <p:cNvPr id="20" name="Shape 17"/>
          <p:cNvSpPr/>
          <p:nvPr/>
        </p:nvSpPr>
        <p:spPr>
          <a:xfrm>
            <a:off x="4338218" y="4069080"/>
            <a:ext cx="3515258" cy="1737360"/>
          </a:xfrm>
          <a:prstGeom prst="roundRect">
            <a:avLst>
              <a:gd name="adj" fmla="val 5263"/>
            </a:avLst>
          </a:prstGeom>
          <a:solidFill>
            <a:srgbClr val="F0F4F7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4612538" y="4251960"/>
            <a:ext cx="296661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6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② 关联人合并</a:t>
            </a:r>
            <a:endParaRPr lang="zh-CN" sz="1600" dirty="0"/>
          </a:p>
        </p:txBody>
      </p:sp>
      <p:sp>
        <p:nvSpPr>
          <p:cNvPr id="22" name="Text 19"/>
          <p:cNvSpPr txBox="1"/>
          <p:nvPr/>
        </p:nvSpPr>
        <p:spPr>
          <a:xfrm>
            <a:off x="4612538" y="4709160"/>
            <a:ext cx="296661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5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85,000 + 40,000 = 125,000</a:t>
            </a:r>
            <a:endParaRPr lang="zh-CN" sz="1500" dirty="0"/>
          </a:p>
        </p:txBody>
      </p:sp>
      <p:sp>
        <p:nvSpPr>
          <p:cNvPr id="23" name="Shape 20"/>
          <p:cNvSpPr/>
          <p:nvPr/>
        </p:nvSpPr>
        <p:spPr>
          <a:xfrm>
            <a:off x="8127797" y="4069080"/>
            <a:ext cx="3515258" cy="1737360"/>
          </a:xfrm>
          <a:prstGeom prst="roundRect">
            <a:avLst>
              <a:gd name="adj" fmla="val 5263"/>
            </a:avLst>
          </a:prstGeom>
          <a:solidFill>
            <a:srgbClr val="F0F4F7"/>
          </a:solidFill>
          <a:ln/>
        </p:spPr>
      </p:sp>
      <p:sp>
        <p:nvSpPr>
          <p:cNvPr id="24" name="Text 21"/>
          <p:cNvSpPr txBox="1"/>
          <p:nvPr/>
        </p:nvSpPr>
        <p:spPr>
          <a:xfrm>
            <a:off x="8402117" y="4251960"/>
            <a:ext cx="296661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6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③ 与门槛比较</a:t>
            </a:r>
            <a:endParaRPr lang="zh-CN" sz="1600" dirty="0"/>
          </a:p>
        </p:txBody>
      </p:sp>
      <p:sp>
        <p:nvSpPr>
          <p:cNvPr id="25" name="Text 22"/>
          <p:cNvSpPr txBox="1"/>
          <p:nvPr/>
        </p:nvSpPr>
        <p:spPr>
          <a:xfrm>
            <a:off x="8402117" y="4709160"/>
            <a:ext cx="296661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5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125,000 &gt; 100,000 → 触发；两笔均 &gt; US$5,000，逐项列明</a:t>
            </a:r>
            <a:endParaRPr lang="zh-CN" sz="1500" dirty="0"/>
          </a:p>
        </p:txBody>
      </p:sp>
      <p:sp>
        <p:nvSpPr>
          <p:cNvPr id="26" name="Text 23"/>
          <p:cNvSpPr txBox="1"/>
          <p:nvPr/>
        </p:nvSpPr>
        <p:spPr>
          <a:xfrm>
            <a:off x="548640" y="6016752"/>
            <a:ext cx="1109441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000" dirty="0">
                <a:solidFill>
                  <a:srgbClr val="5F6C7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来源：O1 IRS Form 3520 说明书</a:t>
            </a:r>
            <a:endParaRPr lang="zh-CN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40080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6727F"/>
                </a:solidFill>
                <a:latin typeface="Microsoft YaHei"/>
                <a:ea typeface="Microsoft YaHei"/>
                <a:cs typeface="Microsoft YaHei"/>
              </a:defRPr>
            </a:lvl1pPr>
          </a:lstStyle>
          <a:p>
            <a:pPr algn="r"/>
            <a:fld id="{F7021451-1387-4CA6-816F-3879F97B5CBC}" type="slidenum">
              <a:rPr b="0" lang="zh-CN"/>
              <a:t>22</a:t>
            </a:fld>
            <a:endParaRPr lang="zh-CN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S2 · 70–85′ · 案例 2–4</a:t>
            </a:r>
            <a:endParaRPr lang="zh-CN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1109441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2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案例 2–4：三种常见情形</a:t>
            </a:r>
            <a:endParaRPr lang="zh-CN" sz="2800" dirty="0"/>
          </a:p>
        </p:txBody>
      </p:sp>
      <p:sp>
        <p:nvSpPr>
          <p:cNvPr id="5" name="Shape 2"/>
          <p:cNvSpPr/>
          <p:nvPr/>
        </p:nvSpPr>
        <p:spPr>
          <a:xfrm>
            <a:off x="548640" y="1554480"/>
            <a:ext cx="3515258" cy="4251960"/>
          </a:xfrm>
          <a:prstGeom prst="roundRect">
            <a:avLst>
              <a:gd name="adj" fmla="val 2601"/>
            </a:avLst>
          </a:prstGeom>
          <a:solidFill>
            <a:srgbClr val="E2F2E9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822960" y="1783080"/>
            <a:ext cx="548640" cy="548640"/>
          </a:xfrm>
          <a:prstGeom prst="ellipse">
            <a:avLst/>
          </a:prstGeom>
          <a:solidFill>
            <a:srgbClr val="13233A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2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endParaRPr lang="zh-CN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1554480" y="178308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案例 2</a:t>
            </a:r>
            <a:endParaRPr lang="zh-CN" sz="1800" dirty="0"/>
          </a:p>
        </p:txBody>
      </p:sp>
      <p:sp>
        <p:nvSpPr>
          <p:cNvPr id="8" name="Text 5"/>
          <p:cNvSpPr txBox="1"/>
          <p:nvPr/>
        </p:nvSpPr>
        <p:spPr>
          <a:xfrm>
            <a:off x="822960" y="260604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情形</a:t>
            </a:r>
            <a:endParaRPr lang="zh-CN" sz="1200" dirty="0"/>
          </a:p>
        </p:txBody>
      </p:sp>
      <p:sp>
        <p:nvSpPr>
          <p:cNvPr id="9" name="Text 6"/>
          <p:cNvSpPr txBox="1"/>
          <p:nvPr/>
        </p:nvSpPr>
        <p:spPr>
          <a:xfrm>
            <a:off x="822960" y="2880360"/>
            <a:ext cx="296661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7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父母直接向学校支付学费</a:t>
            </a:r>
            <a:endParaRPr lang="zh-CN" sz="1700" dirty="0"/>
          </a:p>
        </p:txBody>
      </p:sp>
      <p:sp>
        <p:nvSpPr>
          <p:cNvPr id="10" name="Text 7"/>
          <p:cNvSpPr txBox="1"/>
          <p:nvPr/>
        </p:nvSpPr>
        <p:spPr>
          <a:xfrm>
            <a:off x="822960" y="374904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结论</a:t>
            </a:r>
            <a:endParaRPr lang="zh-CN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822960" y="4023360"/>
            <a:ext cx="296661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7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不计入</a:t>
            </a:r>
            <a:endParaRPr lang="zh-CN" sz="1700" dirty="0"/>
          </a:p>
        </p:txBody>
      </p:sp>
      <p:sp>
        <p:nvSpPr>
          <p:cNvPr id="12" name="Text 9"/>
          <p:cNvSpPr txBox="1"/>
          <p:nvPr/>
        </p:nvSpPr>
        <p:spPr>
          <a:xfrm>
            <a:off x="822960" y="4892040"/>
            <a:ext cx="296661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300" dirty="0">
                <a:solidFill>
                  <a:srgbClr val="5F6C7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直接支付给教育机构的学费，不算。</a:t>
            </a:r>
            <a:endParaRPr lang="zh-CN" sz="1300" dirty="0"/>
          </a:p>
        </p:txBody>
      </p:sp>
      <p:sp>
        <p:nvSpPr>
          <p:cNvPr id="13" name="Shape 10"/>
          <p:cNvSpPr/>
          <p:nvPr/>
        </p:nvSpPr>
        <p:spPr>
          <a:xfrm>
            <a:off x="4338218" y="1554480"/>
            <a:ext cx="3515258" cy="4251960"/>
          </a:xfrm>
          <a:prstGeom prst="roundRect">
            <a:avLst>
              <a:gd name="adj" fmla="val 2601"/>
            </a:avLst>
          </a:prstGeom>
          <a:solidFill>
            <a:srgbClr val="FFF3CC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4612538" y="1783080"/>
            <a:ext cx="548640" cy="548640"/>
          </a:xfrm>
          <a:prstGeom prst="ellipse">
            <a:avLst/>
          </a:prstGeom>
          <a:solidFill>
            <a:srgbClr val="13233A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2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</a:t>
            </a:r>
            <a:endParaRPr lang="zh-CN" sz="2000" dirty="0"/>
          </a:p>
        </p:txBody>
      </p:sp>
      <p:sp>
        <p:nvSpPr>
          <p:cNvPr id="15" name="Text 12"/>
          <p:cNvSpPr txBox="1"/>
          <p:nvPr/>
        </p:nvSpPr>
        <p:spPr>
          <a:xfrm>
            <a:off x="5344058" y="178308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案例 3</a:t>
            </a:r>
            <a:endParaRPr lang="zh-CN" sz="1800" dirty="0"/>
          </a:p>
        </p:txBody>
      </p:sp>
      <p:sp>
        <p:nvSpPr>
          <p:cNvPr id="16" name="Text 13"/>
          <p:cNvSpPr txBox="1"/>
          <p:nvPr/>
        </p:nvSpPr>
        <p:spPr>
          <a:xfrm>
            <a:off x="4612538" y="260604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情形</a:t>
            </a:r>
            <a:endParaRPr lang="zh-CN" sz="1200" dirty="0"/>
          </a:p>
        </p:txBody>
      </p:sp>
      <p:sp>
        <p:nvSpPr>
          <p:cNvPr id="17" name="Text 14"/>
          <p:cNvSpPr txBox="1"/>
          <p:nvPr/>
        </p:nvSpPr>
        <p:spPr>
          <a:xfrm>
            <a:off x="4612538" y="2880360"/>
            <a:ext cx="296661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7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通过父母的公司“赠与”</a:t>
            </a:r>
            <a:endParaRPr lang="zh-CN" sz="1700" dirty="0"/>
          </a:p>
        </p:txBody>
      </p:sp>
      <p:sp>
        <p:nvSpPr>
          <p:cNvPr id="18" name="Text 15"/>
          <p:cNvSpPr txBox="1"/>
          <p:nvPr/>
        </p:nvSpPr>
        <p:spPr>
          <a:xfrm>
            <a:off x="4612538" y="374904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结论</a:t>
            </a:r>
            <a:endParaRPr lang="zh-CN" sz="1200" dirty="0"/>
          </a:p>
        </p:txBody>
      </p:sp>
      <p:sp>
        <p:nvSpPr>
          <p:cNvPr id="19" name="Text 16"/>
          <p:cNvSpPr txBox="1"/>
          <p:nvPr/>
        </p:nvSpPr>
        <p:spPr>
          <a:xfrm>
            <a:off x="4612538" y="4023360"/>
            <a:ext cx="296661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7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适用公司类门槛，且可能被重新定性</a:t>
            </a:r>
            <a:endParaRPr lang="zh-CN" sz="1700" dirty="0"/>
          </a:p>
        </p:txBody>
      </p:sp>
      <p:sp>
        <p:nvSpPr>
          <p:cNvPr id="20" name="Text 17"/>
          <p:cNvSpPr txBox="1"/>
          <p:nvPr/>
        </p:nvSpPr>
        <p:spPr>
          <a:xfrm>
            <a:off x="4612538" y="4892040"/>
            <a:ext cx="296661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300" dirty="0">
                <a:solidFill>
                  <a:srgbClr val="5F6C7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2026 年门槛 US$20,573（待复核）。</a:t>
            </a:r>
            <a:endParaRPr lang="zh-CN" sz="1300" dirty="0"/>
          </a:p>
        </p:txBody>
      </p:sp>
      <p:sp>
        <p:nvSpPr>
          <p:cNvPr id="21" name="Shape 18"/>
          <p:cNvSpPr/>
          <p:nvPr/>
        </p:nvSpPr>
        <p:spPr>
          <a:xfrm>
            <a:off x="8127797" y="1554480"/>
            <a:ext cx="3515258" cy="4251960"/>
          </a:xfrm>
          <a:prstGeom prst="roundRect">
            <a:avLst>
              <a:gd name="adj" fmla="val 2601"/>
            </a:avLst>
          </a:prstGeom>
          <a:solidFill>
            <a:srgbClr val="E6E9F6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8402117" y="1783080"/>
            <a:ext cx="548640" cy="548640"/>
          </a:xfrm>
          <a:prstGeom prst="ellipse">
            <a:avLst/>
          </a:prstGeom>
          <a:solidFill>
            <a:srgbClr val="13233A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2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</a:t>
            </a:r>
            <a:endParaRPr lang="zh-CN" sz="2000" dirty="0"/>
          </a:p>
        </p:txBody>
      </p:sp>
      <p:sp>
        <p:nvSpPr>
          <p:cNvPr id="23" name="Text 20"/>
          <p:cNvSpPr txBox="1"/>
          <p:nvPr/>
        </p:nvSpPr>
        <p:spPr>
          <a:xfrm>
            <a:off x="9133637" y="178308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案例 4</a:t>
            </a:r>
            <a:endParaRPr lang="zh-CN" sz="1800" dirty="0"/>
          </a:p>
        </p:txBody>
      </p:sp>
      <p:sp>
        <p:nvSpPr>
          <p:cNvPr id="24" name="Text 21"/>
          <p:cNvSpPr txBox="1"/>
          <p:nvPr/>
        </p:nvSpPr>
        <p:spPr>
          <a:xfrm>
            <a:off x="8402117" y="260604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情形</a:t>
            </a:r>
            <a:endParaRPr lang="zh-CN" sz="1200" dirty="0"/>
          </a:p>
        </p:txBody>
      </p:sp>
      <p:sp>
        <p:nvSpPr>
          <p:cNvPr id="25" name="Text 22"/>
          <p:cNvSpPr txBox="1"/>
          <p:nvPr/>
        </p:nvSpPr>
        <p:spPr>
          <a:xfrm>
            <a:off x="8402117" y="2880360"/>
            <a:ext cx="296661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7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分批汇款</a:t>
            </a:r>
            <a:endParaRPr lang="zh-CN" sz="1700" dirty="0"/>
          </a:p>
        </p:txBody>
      </p:sp>
      <p:sp>
        <p:nvSpPr>
          <p:cNvPr id="26" name="Text 23"/>
          <p:cNvSpPr txBox="1"/>
          <p:nvPr/>
        </p:nvSpPr>
        <p:spPr>
          <a:xfrm>
            <a:off x="8402117" y="374904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结论</a:t>
            </a:r>
            <a:endParaRPr lang="zh-CN" sz="1200" dirty="0"/>
          </a:p>
        </p:txBody>
      </p:sp>
      <p:sp>
        <p:nvSpPr>
          <p:cNvPr id="27" name="Text 24"/>
          <p:cNvSpPr txBox="1"/>
          <p:nvPr/>
        </p:nvSpPr>
        <p:spPr>
          <a:xfrm>
            <a:off x="8402117" y="4023360"/>
            <a:ext cx="296661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7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分批不改变结论</a:t>
            </a:r>
            <a:endParaRPr lang="zh-CN" sz="1700" dirty="0"/>
          </a:p>
        </p:txBody>
      </p:sp>
      <p:sp>
        <p:nvSpPr>
          <p:cNvPr id="28" name="Text 25"/>
          <p:cNvSpPr txBox="1"/>
          <p:nvPr/>
        </p:nvSpPr>
        <p:spPr>
          <a:xfrm>
            <a:off x="8402117" y="4892040"/>
            <a:ext cx="296661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300" dirty="0">
                <a:solidFill>
                  <a:srgbClr val="5F6C7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按年度并合并关联人计算。</a:t>
            </a:r>
            <a:endParaRPr lang="zh-CN" sz="1300" dirty="0"/>
          </a:p>
        </p:txBody>
      </p:sp>
      <p:sp>
        <p:nvSpPr>
          <p:cNvPr id="29" name="Text 26"/>
          <p:cNvSpPr txBox="1"/>
          <p:nvPr/>
        </p:nvSpPr>
        <p:spPr>
          <a:xfrm>
            <a:off x="548640" y="6016752"/>
            <a:ext cx="1109441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000" dirty="0">
                <a:solidFill>
                  <a:srgbClr val="5F6C7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来源：O1 IRS Form 3520 说明书；X1（公司类门槛，待复核）</a:t>
            </a:r>
            <a:endParaRPr lang="zh-CN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40080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6727F"/>
                </a:solidFill>
                <a:latin typeface="Microsoft YaHei"/>
                <a:ea typeface="Microsoft YaHei"/>
                <a:cs typeface="Microsoft YaHei"/>
              </a:defRPr>
            </a:lvl1pPr>
          </a:lstStyle>
          <a:p>
            <a:pPr algn="r"/>
            <a:fld id="{F7021451-1387-4CA6-816F-3879F97B5CBC}" type="slidenum">
              <a:rPr b="0" lang="zh-CN"/>
              <a:t>23</a:t>
            </a:fld>
            <a:endParaRPr lang="zh-CN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S2 · 70–85′ · 练习</a:t>
            </a:r>
            <a:endParaRPr lang="zh-CN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1109441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2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练习：把案例 1–4 录入 3520 合并计算器</a:t>
            </a:r>
            <a:endParaRPr lang="zh-CN" sz="2800" dirty="0"/>
          </a:p>
        </p:txBody>
      </p:sp>
      <p:graphicFrame>
        <p:nvGraphicFramePr>
          <p:cNvPr id="2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600200"/>
          <a:ext cx="11094415" cy="914400"/>
        </p:xfrm>
        <a:graphic>
          <a:graphicData uri="http://schemas.openxmlformats.org/drawingml/2006/table">
            <a:tbl>
              <a:tblPr/>
              <a:tblGrid>
                <a:gridCol w="1828800"/>
                <a:gridCol w="1188720"/>
                <a:gridCol w="1554480"/>
                <a:gridCol w="1645920"/>
                <a:gridCol w="1371600"/>
                <a:gridCol w="1188720"/>
                <a:gridCol w="2316175"/>
              </a:tblGrid>
              <a:tr h="82296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4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接收人是 U.S. person？</a:t>
                      </a:r>
                      <a:endParaRPr lang="zh-CN" sz="14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33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4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赠与人</a:t>
                      </a:r>
                      <a:endParaRPr lang="zh-CN" sz="14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33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4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与接收人的关系</a:t>
                      </a:r>
                      <a:endParaRPr lang="zh-CN" sz="14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33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4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赠与人类型</a:t>
                      </a:r>
                      <a:endParaRPr lang="zh-CN" sz="14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33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4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金额（US$）</a:t>
                      </a:r>
                      <a:endParaRPr lang="zh-CN" sz="14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33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4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日期</a:t>
                      </a:r>
                      <a:endParaRPr lang="zh-CN" sz="14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33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4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是否直付学费或医疗</a:t>
                      </a:r>
                      <a:endParaRPr lang="zh-CN" sz="14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33A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400" b="1" dirty="0">
                          <a:solidFill>
                            <a:srgbClr val="13233A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是</a:t>
                      </a:r>
                      <a:endParaRPr lang="zh-CN" sz="14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400" b="1" dirty="0">
                          <a:solidFill>
                            <a:srgbClr val="13233A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母亲</a:t>
                      </a:r>
                      <a:endParaRPr lang="zh-CN" sz="14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400" b="1" dirty="0">
                          <a:solidFill>
                            <a:srgbClr val="13233A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母</a:t>
                      </a:r>
                      <a:endParaRPr lang="zh-CN" sz="14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400" b="1" dirty="0">
                          <a:solidFill>
                            <a:srgbClr val="13233A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个人</a:t>
                      </a:r>
                      <a:endParaRPr lang="zh-CN" sz="14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400" b="1" dirty="0">
                          <a:solidFill>
                            <a:srgbClr val="13233A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85,000</a:t>
                      </a:r>
                      <a:endParaRPr lang="zh-CN" sz="14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400" b="1" dirty="0">
                          <a:solidFill>
                            <a:srgbClr val="13233A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2029 年</a:t>
                      </a:r>
                      <a:endParaRPr lang="zh-CN" sz="14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400" b="1" dirty="0">
                          <a:solidFill>
                            <a:srgbClr val="13233A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否</a:t>
                      </a:r>
                      <a:endParaRPr lang="zh-CN" sz="14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400" b="1" dirty="0">
                          <a:solidFill>
                            <a:srgbClr val="13233A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是</a:t>
                      </a:r>
                      <a:endParaRPr lang="zh-CN" sz="14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400" b="1" dirty="0">
                          <a:solidFill>
                            <a:srgbClr val="13233A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父亲</a:t>
                      </a:r>
                      <a:endParaRPr lang="zh-CN" sz="14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400" b="1" dirty="0">
                          <a:solidFill>
                            <a:srgbClr val="13233A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父</a:t>
                      </a:r>
                      <a:endParaRPr lang="zh-CN" sz="14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400" b="1" dirty="0">
                          <a:solidFill>
                            <a:srgbClr val="13233A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个人</a:t>
                      </a:r>
                      <a:endParaRPr lang="zh-CN" sz="14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400" b="1" dirty="0">
                          <a:solidFill>
                            <a:srgbClr val="13233A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40,000</a:t>
                      </a:r>
                      <a:endParaRPr lang="zh-CN" sz="14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400" b="1" dirty="0">
                          <a:solidFill>
                            <a:srgbClr val="13233A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2029 年</a:t>
                      </a:r>
                      <a:endParaRPr lang="zh-CN" sz="14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400" b="1" dirty="0">
                          <a:solidFill>
                            <a:srgbClr val="13233A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否</a:t>
                      </a:r>
                      <a:endParaRPr lang="zh-CN" sz="14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zh-CN" sz="14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4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zh-CN" sz="14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4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zh-CN" sz="14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4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zh-CN" sz="14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4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zh-CN" sz="14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4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zh-CN" sz="14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4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zh-CN" sz="14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4F7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zh-CN" sz="14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4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zh-CN" sz="14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4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zh-CN" sz="14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4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zh-CN" sz="14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4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zh-CN" sz="14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4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zh-CN" sz="14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4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zh-CN" sz="14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4F7"/>
                    </a:solidFill>
                  </a:tcPr>
                </a:tc>
              </a:tr>
            </a:tbl>
          </a:graphicData>
        </a:graphic>
      </p:graphicFrame>
      <p:sp>
        <p:nvSpPr>
          <p:cNvPr id="6" name="Text 2"/>
          <p:cNvSpPr txBox="1"/>
          <p:nvPr/>
        </p:nvSpPr>
        <p:spPr>
          <a:xfrm>
            <a:off x="548640" y="4892040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5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案例 1 已示范；案例 2–4 请自行填行。</a:t>
            </a:r>
            <a:endParaRPr lang="zh-CN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548640" y="5303520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400" dirty="0">
                <a:solidFill>
                  <a:srgbClr val="5F6C7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同一接收人、同一日历年：个人与遗产类赠与合并；公司与合伙类另行与当年门槛比较。</a:t>
            </a:r>
            <a:endParaRPr lang="zh-CN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40080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6727F"/>
                </a:solidFill>
                <a:latin typeface="Microsoft YaHei"/>
                <a:ea typeface="Microsoft YaHei"/>
                <a:cs typeface="Microsoft YaHei"/>
              </a:defRPr>
            </a:lvl1pPr>
          </a:lstStyle>
          <a:p>
            <a:pPr algn="r"/>
            <a:fld id="{F7021451-1387-4CA6-816F-3879F97B5CBC}" type="slidenum">
              <a:rPr b="0" lang="zh-CN"/>
              <a:t>24</a:t>
            </a:fld>
            <a:endParaRPr lang="zh-CN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S2 · 70–85′ · 工具规格</a:t>
            </a:r>
            <a:endParaRPr lang="zh-CN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1109441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2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计算器逻辑：先剔除，再合并，再比较</a:t>
            </a:r>
            <a:endParaRPr lang="zh-CN" sz="2800" dirty="0"/>
          </a:p>
        </p:txBody>
      </p:sp>
      <p:sp>
        <p:nvSpPr>
          <p:cNvPr id="5" name="Shape 2"/>
          <p:cNvSpPr/>
          <p:nvPr/>
        </p:nvSpPr>
        <p:spPr>
          <a:xfrm>
            <a:off x="548640" y="1600200"/>
            <a:ext cx="1999427" cy="3749040"/>
          </a:xfrm>
          <a:prstGeom prst="roundRect">
            <a:avLst>
              <a:gd name="adj" fmla="val 4573"/>
            </a:avLst>
          </a:prstGeom>
          <a:solidFill>
            <a:srgbClr val="F0F4F7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777240" y="1828800"/>
            <a:ext cx="457200" cy="457200"/>
          </a:xfrm>
          <a:prstGeom prst="ellipse">
            <a:avLst/>
          </a:prstGeom>
          <a:solidFill>
            <a:srgbClr val="1B7F8C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6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</a:t>
            </a:r>
            <a:endParaRPr lang="zh-CN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777240" y="2514600"/>
            <a:ext cx="1542227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7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剔除直付项</a:t>
            </a:r>
            <a:endParaRPr lang="zh-CN" sz="1700" dirty="0"/>
          </a:p>
        </p:txBody>
      </p:sp>
      <p:sp>
        <p:nvSpPr>
          <p:cNvPr id="8" name="Text 5"/>
          <p:cNvSpPr txBox="1"/>
          <p:nvPr/>
        </p:nvSpPr>
        <p:spPr>
          <a:xfrm>
            <a:off x="777240" y="3429000"/>
            <a:ext cx="1542227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35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直接付给学校的学费、给医疗机构的医疗费</a:t>
            </a:r>
            <a:endParaRPr lang="zh-CN" sz="1350" dirty="0"/>
          </a:p>
        </p:txBody>
      </p:sp>
      <p:sp>
        <p:nvSpPr>
          <p:cNvPr id="9" name="Shape 6"/>
          <p:cNvSpPr/>
          <p:nvPr/>
        </p:nvSpPr>
        <p:spPr>
          <a:xfrm>
            <a:off x="2575499" y="3474720"/>
            <a:ext cx="219456" cy="0"/>
          </a:xfrm>
          <a:prstGeom prst="line">
            <a:avLst/>
          </a:prstGeom>
          <a:noFill/>
          <a:ln w="38100">
            <a:solidFill>
              <a:srgbClr val="5F6C7B"/>
            </a:solidFill>
            <a:prstDash val="solid"/>
            <a:tailEnd type="triangle"/>
          </a:ln>
        </p:spPr>
      </p:sp>
      <p:sp>
        <p:nvSpPr>
          <p:cNvPr id="10" name="Shape 7"/>
          <p:cNvSpPr/>
          <p:nvPr/>
        </p:nvSpPr>
        <p:spPr>
          <a:xfrm>
            <a:off x="2822387" y="1600200"/>
            <a:ext cx="1999427" cy="3749040"/>
          </a:xfrm>
          <a:prstGeom prst="roundRect">
            <a:avLst>
              <a:gd name="adj" fmla="val 4573"/>
            </a:avLst>
          </a:prstGeom>
          <a:solidFill>
            <a:srgbClr val="F0F4F7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3050987" y="1828800"/>
            <a:ext cx="457200" cy="457200"/>
          </a:xfrm>
          <a:prstGeom prst="ellipse">
            <a:avLst/>
          </a:prstGeom>
          <a:solidFill>
            <a:srgbClr val="1B7F8C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6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endParaRPr lang="zh-CN" sz="1600" dirty="0"/>
          </a:p>
        </p:txBody>
      </p:sp>
      <p:sp>
        <p:nvSpPr>
          <p:cNvPr id="12" name="Text 9"/>
          <p:cNvSpPr txBox="1"/>
          <p:nvPr/>
        </p:nvSpPr>
        <p:spPr>
          <a:xfrm>
            <a:off x="3050987" y="2514600"/>
            <a:ext cx="1542227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7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个人与遗产类</a:t>
            </a:r>
            <a:endParaRPr lang="zh-CN" sz="1700" dirty="0"/>
          </a:p>
        </p:txBody>
      </p:sp>
      <p:sp>
        <p:nvSpPr>
          <p:cNvPr id="13" name="Text 10"/>
          <p:cNvSpPr txBox="1"/>
          <p:nvPr/>
        </p:nvSpPr>
        <p:spPr>
          <a:xfrm>
            <a:off x="3050987" y="3429000"/>
            <a:ext cx="1542227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35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按关联人合并求和</a:t>
            </a:r>
            <a:endParaRPr lang="zh-CN" sz="1350" dirty="0"/>
          </a:p>
        </p:txBody>
      </p:sp>
      <p:sp>
        <p:nvSpPr>
          <p:cNvPr id="14" name="Shape 11"/>
          <p:cNvSpPr/>
          <p:nvPr/>
        </p:nvSpPr>
        <p:spPr>
          <a:xfrm>
            <a:off x="4849246" y="3474720"/>
            <a:ext cx="219456" cy="0"/>
          </a:xfrm>
          <a:prstGeom prst="line">
            <a:avLst/>
          </a:prstGeom>
          <a:noFill/>
          <a:ln w="38100">
            <a:solidFill>
              <a:srgbClr val="5F6C7B"/>
            </a:solidFill>
            <a:prstDash val="solid"/>
            <a:tailEnd type="triangle"/>
          </a:ln>
        </p:spPr>
      </p:sp>
      <p:sp>
        <p:nvSpPr>
          <p:cNvPr id="15" name="Shape 12"/>
          <p:cNvSpPr/>
          <p:nvPr/>
        </p:nvSpPr>
        <p:spPr>
          <a:xfrm>
            <a:off x="5096134" y="1600200"/>
            <a:ext cx="1999427" cy="3749040"/>
          </a:xfrm>
          <a:prstGeom prst="roundRect">
            <a:avLst>
              <a:gd name="adj" fmla="val 4573"/>
            </a:avLst>
          </a:prstGeom>
          <a:solidFill>
            <a:srgbClr val="F0F4F7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5324734" y="1828800"/>
            <a:ext cx="457200" cy="457200"/>
          </a:xfrm>
          <a:prstGeom prst="ellipse">
            <a:avLst/>
          </a:prstGeom>
          <a:solidFill>
            <a:srgbClr val="1B7F8C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6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</a:t>
            </a:r>
            <a:endParaRPr lang="zh-CN" sz="1600" dirty="0"/>
          </a:p>
        </p:txBody>
      </p:sp>
      <p:sp>
        <p:nvSpPr>
          <p:cNvPr id="17" name="Text 14"/>
          <p:cNvSpPr txBox="1"/>
          <p:nvPr/>
        </p:nvSpPr>
        <p:spPr>
          <a:xfrm>
            <a:off x="5324734" y="2514600"/>
            <a:ext cx="1542227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7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比较 US$100,000</a:t>
            </a:r>
            <a:endParaRPr lang="zh-CN" sz="1700" dirty="0"/>
          </a:p>
        </p:txBody>
      </p:sp>
      <p:sp>
        <p:nvSpPr>
          <p:cNvPr id="18" name="Text 15"/>
          <p:cNvSpPr txBox="1"/>
          <p:nvPr/>
        </p:nvSpPr>
        <p:spPr>
          <a:xfrm>
            <a:off x="5324734" y="3429000"/>
            <a:ext cx="1542227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35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&gt; US$100,000 触发 Part IV；&gt; US$5,000 的每笔列示</a:t>
            </a:r>
            <a:endParaRPr lang="zh-CN" sz="1350" dirty="0"/>
          </a:p>
        </p:txBody>
      </p:sp>
      <p:sp>
        <p:nvSpPr>
          <p:cNvPr id="19" name="Shape 16"/>
          <p:cNvSpPr/>
          <p:nvPr/>
        </p:nvSpPr>
        <p:spPr>
          <a:xfrm>
            <a:off x="7122993" y="3474720"/>
            <a:ext cx="219456" cy="0"/>
          </a:xfrm>
          <a:prstGeom prst="line">
            <a:avLst/>
          </a:prstGeom>
          <a:noFill/>
          <a:ln w="38100">
            <a:solidFill>
              <a:srgbClr val="5F6C7B"/>
            </a:solidFill>
            <a:prstDash val="solid"/>
            <a:tailEnd type="triangle"/>
          </a:ln>
        </p:spPr>
      </p:sp>
      <p:sp>
        <p:nvSpPr>
          <p:cNvPr id="20" name="Shape 17"/>
          <p:cNvSpPr/>
          <p:nvPr/>
        </p:nvSpPr>
        <p:spPr>
          <a:xfrm>
            <a:off x="7369881" y="1600200"/>
            <a:ext cx="1999427" cy="3749040"/>
          </a:xfrm>
          <a:prstGeom prst="roundRect">
            <a:avLst>
              <a:gd name="adj" fmla="val 4573"/>
            </a:avLst>
          </a:prstGeom>
          <a:solidFill>
            <a:srgbClr val="F0F4F7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7598481" y="1828800"/>
            <a:ext cx="457200" cy="457200"/>
          </a:xfrm>
          <a:prstGeom prst="ellipse">
            <a:avLst/>
          </a:prstGeom>
          <a:solidFill>
            <a:srgbClr val="1B7F8C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6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</a:t>
            </a:r>
            <a:endParaRPr lang="zh-CN" sz="1600" dirty="0"/>
          </a:p>
        </p:txBody>
      </p:sp>
      <p:sp>
        <p:nvSpPr>
          <p:cNvPr id="22" name="Text 19"/>
          <p:cNvSpPr txBox="1"/>
          <p:nvPr/>
        </p:nvSpPr>
        <p:spPr>
          <a:xfrm>
            <a:off x="7598481" y="2514600"/>
            <a:ext cx="1542227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7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公司与合伙类</a:t>
            </a:r>
            <a:endParaRPr lang="zh-CN" sz="1700" dirty="0"/>
          </a:p>
        </p:txBody>
      </p:sp>
      <p:sp>
        <p:nvSpPr>
          <p:cNvPr id="23" name="Text 20"/>
          <p:cNvSpPr txBox="1"/>
          <p:nvPr/>
        </p:nvSpPr>
        <p:spPr>
          <a:xfrm>
            <a:off x="7598481" y="3429000"/>
            <a:ext cx="1542227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35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合并后与当年门槛比较（2026 年 US$20,573，待复核）</a:t>
            </a:r>
            <a:endParaRPr lang="zh-CN" sz="1350" dirty="0"/>
          </a:p>
        </p:txBody>
      </p:sp>
      <p:sp>
        <p:nvSpPr>
          <p:cNvPr id="24" name="Shape 21"/>
          <p:cNvSpPr/>
          <p:nvPr/>
        </p:nvSpPr>
        <p:spPr>
          <a:xfrm>
            <a:off x="9396740" y="3474720"/>
            <a:ext cx="219456" cy="0"/>
          </a:xfrm>
          <a:prstGeom prst="line">
            <a:avLst/>
          </a:prstGeom>
          <a:noFill/>
          <a:ln w="38100">
            <a:solidFill>
              <a:srgbClr val="5F6C7B"/>
            </a:solidFill>
            <a:prstDash val="solid"/>
            <a:tailEnd type="triangle"/>
          </a:ln>
        </p:spPr>
      </p:sp>
      <p:sp>
        <p:nvSpPr>
          <p:cNvPr id="25" name="Shape 22"/>
          <p:cNvSpPr/>
          <p:nvPr/>
        </p:nvSpPr>
        <p:spPr>
          <a:xfrm>
            <a:off x="9643628" y="1600200"/>
            <a:ext cx="1999427" cy="3749040"/>
          </a:xfrm>
          <a:prstGeom prst="roundRect">
            <a:avLst>
              <a:gd name="adj" fmla="val 4573"/>
            </a:avLst>
          </a:prstGeom>
          <a:solidFill>
            <a:srgbClr val="13233A"/>
          </a:solidFill>
          <a:ln/>
        </p:spPr>
      </p:sp>
      <p:sp>
        <p:nvSpPr>
          <p:cNvPr id="26" name="Text 23"/>
          <p:cNvSpPr txBox="1"/>
          <p:nvPr/>
        </p:nvSpPr>
        <p:spPr>
          <a:xfrm>
            <a:off x="9872228" y="1828800"/>
            <a:ext cx="457200" cy="457200"/>
          </a:xfrm>
          <a:prstGeom prst="ellipse">
            <a:avLst/>
          </a:prstGeom>
          <a:solidFill>
            <a:srgbClr val="1B7F8C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6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</a:t>
            </a:r>
            <a:endParaRPr lang="zh-CN" sz="1600" dirty="0"/>
          </a:p>
        </p:txBody>
      </p:sp>
      <p:sp>
        <p:nvSpPr>
          <p:cNvPr id="27" name="Text 24"/>
          <p:cNvSpPr txBox="1"/>
          <p:nvPr/>
        </p:nvSpPr>
        <p:spPr>
          <a:xfrm>
            <a:off x="9872228" y="2514600"/>
            <a:ext cx="1542227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7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输出</a:t>
            </a:r>
            <a:endParaRPr lang="zh-CN" sz="1700" dirty="0"/>
          </a:p>
        </p:txBody>
      </p:sp>
      <p:sp>
        <p:nvSpPr>
          <p:cNvPr id="28" name="Text 25"/>
          <p:cNvSpPr txBox="1"/>
          <p:nvPr/>
        </p:nvSpPr>
        <p:spPr>
          <a:xfrm>
            <a:off x="9872228" y="3429000"/>
            <a:ext cx="1542227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35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是否触发；须逐项列示清单；到期日提示</a:t>
            </a:r>
            <a:endParaRPr lang="zh-CN" sz="1350" dirty="0"/>
          </a:p>
        </p:txBody>
      </p:sp>
      <p:sp>
        <p:nvSpPr>
          <p:cNvPr id="29" name="Text 26"/>
          <p:cNvSpPr txBox="1"/>
          <p:nvPr/>
        </p:nvSpPr>
        <p:spPr>
          <a:xfrm>
            <a:off x="548640" y="5486400"/>
            <a:ext cx="1109441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300" dirty="0">
                <a:solidFill>
                  <a:srgbClr val="5F6C7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规格来源：3520 合并门槛计算器（讲义与工具）。公司与合伙类门槛为二手数字，讲前回 Rev. Proc. 2025-32 复核。</a:t>
            </a:r>
            <a:endParaRPr lang="zh-CN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40080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6727F"/>
                </a:solidFill>
                <a:latin typeface="Microsoft YaHei"/>
                <a:ea typeface="Microsoft YaHei"/>
                <a:cs typeface="Microsoft YaHei"/>
              </a:defRPr>
            </a:lvl1pPr>
          </a:lstStyle>
          <a:p>
            <a:pPr algn="r"/>
            <a:fld id="{F7021451-1387-4CA6-816F-3879F97B5CBC}" type="slidenum">
              <a:rPr b="0" lang="zh-CN"/>
              <a:t>25</a:t>
            </a:fld>
            <a:endParaRPr lang="zh-CN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S2 · 85–90′ · 常见说法</a:t>
            </a:r>
            <a:endParaRPr lang="zh-CN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1109441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2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三句常见说法，三个条件</a:t>
            </a:r>
            <a:endParaRPr lang="zh-CN" sz="2800" dirty="0"/>
          </a:p>
        </p:txBody>
      </p:sp>
      <p:graphicFrame>
        <p:nvGraphicFramePr>
          <p:cNvPr id="2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600200"/>
          <a:ext cx="11094415" cy="914400"/>
        </p:xfrm>
        <a:graphic>
          <a:graphicData uri="http://schemas.openxmlformats.org/drawingml/2006/table">
            <a:tbl>
              <a:tblPr/>
              <a:tblGrid>
                <a:gridCol w="4206240"/>
                <a:gridCol w="6888175"/>
              </a:tblGrid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sz="15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常见说法</a:t>
                      </a:r>
                      <a:endParaRPr lang="zh-CN" sz="15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33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sz="15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条件化表述</a:t>
                      </a:r>
                      <a:endParaRPr lang="zh-CN" sz="15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33A"/>
                    </a:solidFill>
                  </a:tcPr>
                </a:tc>
              </a:tr>
              <a:tr h="146304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sz="1500" b="1" dirty="0">
                          <a:solidFill>
                            <a:srgbClr val="13233A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汇款本身触发 25% 罚款</a:t>
                      </a:r>
                      <a:endParaRPr lang="zh-CN" sz="15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6E3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sz="1500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汇款不触发；触发点是 U.S. person 收到超门槛外国赠与而未按时申报。25% 是 §6039F 迟报罚款的上限（每月 5%），有合理原因可免</a:t>
                      </a:r>
                      <a:endParaRPr lang="zh-CN" sz="15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F2E9"/>
                    </a:solidFill>
                  </a:tcPr>
                </a:tc>
              </a:tr>
              <a:tr h="9144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sz="1500" b="1" dirty="0">
                          <a:solidFill>
                            <a:srgbClr val="13233A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分批汇款可以规避申报</a:t>
                      </a:r>
                      <a:endParaRPr lang="zh-CN" sz="15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6E3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sz="1500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关联人与全年合并计算，分批无效</a:t>
                      </a:r>
                      <a:endParaRPr lang="zh-CN" sz="15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F2E9"/>
                    </a:solidFill>
                  </a:tcPr>
                </a:tc>
              </a:tr>
              <a:tr h="100584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sz="1500" b="1" dirty="0">
                          <a:solidFill>
                            <a:srgbClr val="13233A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美国新的汇款税会影响父母汇钱给孩子</a:t>
                      </a:r>
                      <a:endParaRPr lang="zh-CN" sz="15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6E3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sz="1500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1% 汇款税针对从美国汇出的现金类汇款，不针对汇入美国</a:t>
                      </a:r>
                      <a:endParaRPr lang="zh-CN" sz="15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F2E9"/>
                    </a:solidFill>
                  </a:tcPr>
                </a:tc>
              </a:tr>
            </a:tbl>
          </a:graphicData>
        </a:graphic>
      </p:graphicFrame>
      <p:sp>
        <p:nvSpPr>
          <p:cNvPr id="6" name="Text 2"/>
          <p:cNvSpPr txBox="1"/>
          <p:nvPr/>
        </p:nvSpPr>
        <p:spPr>
          <a:xfrm>
            <a:off x="548640" y="6016752"/>
            <a:ext cx="1109441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000" dirty="0">
                <a:solidFill>
                  <a:srgbClr val="5F6C7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来源：O1 IRS Form 3520 说明书；O8 汇款消费税（Federal Register 2026-07085）</a:t>
            </a:r>
            <a:endParaRPr lang="zh-CN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40080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6727F"/>
                </a:solidFill>
                <a:latin typeface="Microsoft YaHei"/>
                <a:ea typeface="Microsoft YaHei"/>
                <a:cs typeface="Microsoft YaHei"/>
              </a:defRPr>
            </a:lvl1pPr>
          </a:lstStyle>
          <a:p>
            <a:pPr algn="r"/>
            <a:fld id="{F7021451-1387-4CA6-816F-3879F97B5CBC}" type="slidenum">
              <a:rPr b="0" lang="zh-CN"/>
              <a:t>26</a:t>
            </a:fld>
            <a:endParaRPr lang="zh-CN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S2 · 85–90′ · 清单</a:t>
            </a:r>
            <a:endParaRPr lang="zh-CN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1109441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2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赠与文件清单</a:t>
            </a:r>
            <a:endParaRPr lang="zh-CN" sz="2800" dirty="0"/>
          </a:p>
        </p:txBody>
      </p:sp>
      <p:sp>
        <p:nvSpPr>
          <p:cNvPr id="5" name="Shape 2"/>
          <p:cNvSpPr/>
          <p:nvPr/>
        </p:nvSpPr>
        <p:spPr>
          <a:xfrm>
            <a:off x="548640" y="1554480"/>
            <a:ext cx="5410048" cy="4251960"/>
          </a:xfrm>
          <a:prstGeom prst="roundRect">
            <a:avLst>
              <a:gd name="adj" fmla="val 2151"/>
            </a:avLst>
          </a:prstGeom>
          <a:solidFill>
            <a:srgbClr val="E3F1F3"/>
          </a:solidFill>
          <a:ln/>
        </p:spPr>
      </p:sp>
      <p:sp>
        <p:nvSpPr>
          <p:cNvPr id="6" name="Shape 3"/>
          <p:cNvSpPr/>
          <p:nvPr/>
        </p:nvSpPr>
        <p:spPr>
          <a:xfrm>
            <a:off x="914400" y="1783080"/>
            <a:ext cx="594360" cy="594360"/>
          </a:xfrm>
          <a:prstGeom prst="ellipse">
            <a:avLst/>
          </a:prstGeom>
          <a:solidFill>
            <a:srgbClr val="1B7F8C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62990" y="1931670"/>
            <a:ext cx="297180" cy="297180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1737360" y="1783080"/>
            <a:ext cx="27432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21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文件</a:t>
            </a:r>
            <a:endParaRPr lang="zh-CN" sz="2100" dirty="0"/>
          </a:p>
        </p:txBody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5840" y="2852928"/>
            <a:ext cx="411480" cy="411480"/>
          </a:xfrm>
          <a:prstGeom prst="rect">
            <a:avLst/>
          </a:prstGeom>
        </p:spPr>
      </p:pic>
      <p:sp>
        <p:nvSpPr>
          <p:cNvPr id="10" name="Text 5"/>
          <p:cNvSpPr txBox="1"/>
          <p:nvPr/>
        </p:nvSpPr>
        <p:spPr>
          <a:xfrm>
            <a:off x="1691640" y="2743200"/>
            <a:ext cx="394700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20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赠与函</a:t>
            </a:r>
            <a:endParaRPr lang="zh-CN" sz="2000" dirty="0"/>
          </a:p>
        </p:txBody>
      </p:sp>
      <p:pic>
        <p:nvPicPr>
          <p:cNvPr id="11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5840" y="3813048"/>
            <a:ext cx="411480" cy="411480"/>
          </a:xfrm>
          <a:prstGeom prst="rect">
            <a:avLst/>
          </a:prstGeom>
        </p:spPr>
      </p:pic>
      <p:sp>
        <p:nvSpPr>
          <p:cNvPr id="12" name="Text 6"/>
          <p:cNvSpPr txBox="1"/>
          <p:nvPr/>
        </p:nvSpPr>
        <p:spPr>
          <a:xfrm>
            <a:off x="1691640" y="3703320"/>
            <a:ext cx="394700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20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资金来源</a:t>
            </a:r>
            <a:endParaRPr lang="zh-CN" sz="2000" dirty="0"/>
          </a:p>
        </p:txBody>
      </p:sp>
      <p:pic>
        <p:nvPicPr>
          <p:cNvPr id="13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" y="4773168"/>
            <a:ext cx="411480" cy="411480"/>
          </a:xfrm>
          <a:prstGeom prst="rect">
            <a:avLst/>
          </a:prstGeom>
        </p:spPr>
      </p:pic>
      <p:sp>
        <p:nvSpPr>
          <p:cNvPr id="14" name="Text 7"/>
          <p:cNvSpPr txBox="1"/>
          <p:nvPr/>
        </p:nvSpPr>
        <p:spPr>
          <a:xfrm>
            <a:off x="1691640" y="4663440"/>
            <a:ext cx="394700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20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银行流水</a:t>
            </a:r>
            <a:endParaRPr lang="zh-CN" sz="2000" dirty="0"/>
          </a:p>
        </p:txBody>
      </p:sp>
      <p:sp>
        <p:nvSpPr>
          <p:cNvPr id="15" name="Shape 8"/>
          <p:cNvSpPr/>
          <p:nvPr/>
        </p:nvSpPr>
        <p:spPr>
          <a:xfrm>
            <a:off x="6233008" y="1554480"/>
            <a:ext cx="5410048" cy="4251960"/>
          </a:xfrm>
          <a:prstGeom prst="roundRect">
            <a:avLst>
              <a:gd name="adj" fmla="val 2151"/>
            </a:avLst>
          </a:prstGeom>
          <a:solidFill>
            <a:srgbClr val="E6E9F6"/>
          </a:solidFill>
          <a:ln/>
        </p:spPr>
      </p:sp>
      <p:sp>
        <p:nvSpPr>
          <p:cNvPr id="16" name="Shape 9"/>
          <p:cNvSpPr/>
          <p:nvPr/>
        </p:nvSpPr>
        <p:spPr>
          <a:xfrm>
            <a:off x="6598768" y="1783080"/>
            <a:ext cx="594360" cy="594360"/>
          </a:xfrm>
          <a:prstGeom prst="ellipse">
            <a:avLst/>
          </a:prstGeom>
          <a:solidFill>
            <a:srgbClr val="3B4BA0"/>
          </a:solidFill>
          <a:ln/>
        </p:spPr>
      </p:sp>
      <p:pic>
        <p:nvPicPr>
          <p:cNvPr id="17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47358" y="1931670"/>
            <a:ext cx="297180" cy="297180"/>
          </a:xfrm>
          <a:prstGeom prst="rect">
            <a:avLst/>
          </a:prstGeom>
        </p:spPr>
      </p:pic>
      <p:sp>
        <p:nvSpPr>
          <p:cNvPr id="18" name="Text 10"/>
          <p:cNvSpPr txBox="1"/>
          <p:nvPr/>
        </p:nvSpPr>
        <p:spPr>
          <a:xfrm>
            <a:off x="7421728" y="1783080"/>
            <a:ext cx="3200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21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时点与日期</a:t>
            </a:r>
            <a:endParaRPr lang="zh-CN" sz="2100" dirty="0"/>
          </a:p>
        </p:txBody>
      </p:sp>
      <p:pic>
        <p:nvPicPr>
          <p:cNvPr id="19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90208" y="2852928"/>
            <a:ext cx="411480" cy="411480"/>
          </a:xfrm>
          <a:prstGeom prst="rect">
            <a:avLst/>
          </a:prstGeom>
        </p:spPr>
      </p:pic>
      <p:sp>
        <p:nvSpPr>
          <p:cNvPr id="20" name="Text 11"/>
          <p:cNvSpPr txBox="1"/>
          <p:nvPr/>
        </p:nvSpPr>
        <p:spPr>
          <a:xfrm>
            <a:off x="7376008" y="2743200"/>
            <a:ext cx="394700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20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接收人身份的时点</a:t>
            </a:r>
            <a:endParaRPr lang="zh-CN" sz="2000" dirty="0"/>
          </a:p>
        </p:txBody>
      </p:sp>
      <p:pic>
        <p:nvPicPr>
          <p:cNvPr id="21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90208" y="3813048"/>
            <a:ext cx="411480" cy="411480"/>
          </a:xfrm>
          <a:prstGeom prst="rect">
            <a:avLst/>
          </a:prstGeom>
        </p:spPr>
      </p:pic>
      <p:sp>
        <p:nvSpPr>
          <p:cNvPr id="22" name="Text 12"/>
          <p:cNvSpPr txBox="1"/>
          <p:nvPr/>
        </p:nvSpPr>
        <p:spPr>
          <a:xfrm>
            <a:off x="7376008" y="3703320"/>
            <a:ext cx="394700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20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3520 到期日与延期</a:t>
            </a:r>
            <a:endParaRPr lang="zh-CN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40080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6727F"/>
                </a:solidFill>
                <a:latin typeface="Microsoft YaHei"/>
                <a:ea typeface="Microsoft YaHei"/>
                <a:cs typeface="Microsoft YaHei"/>
              </a:defRPr>
            </a:lvl1pPr>
          </a:lstStyle>
          <a:p>
            <a:pPr algn="r"/>
            <a:fld id="{F7021451-1387-4CA6-816F-3879F97B5CBC}" type="slidenum">
              <a:rPr b="0" lang="zh-CN"/>
              <a:t>27</a:t>
            </a:fld>
            <a:endParaRPr lang="zh-CN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S2 · 85–90′ · 转介</a:t>
            </a:r>
            <a:endParaRPr lang="zh-CN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1109441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2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什么时候该请专业人士</a:t>
            </a:r>
            <a:endParaRPr lang="zh-CN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548640" y="15544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转介触发点</a:t>
            </a:r>
            <a:endParaRPr lang="zh-CN" sz="1800" dirty="0"/>
          </a:p>
        </p:txBody>
      </p:sp>
      <p:sp>
        <p:nvSpPr>
          <p:cNvPr id="6" name="Shape 3"/>
          <p:cNvSpPr/>
          <p:nvPr/>
        </p:nvSpPr>
        <p:spPr>
          <a:xfrm>
            <a:off x="548640" y="2057400"/>
            <a:ext cx="5029200" cy="1005840"/>
          </a:xfrm>
          <a:prstGeom prst="roundRect">
            <a:avLst>
              <a:gd name="adj" fmla="val 9091"/>
            </a:avLst>
          </a:prstGeom>
          <a:solidFill>
            <a:srgbClr val="F0F4F7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777240" y="2313432"/>
            <a:ext cx="502920" cy="502920"/>
          </a:xfrm>
          <a:prstGeom prst="ellipse">
            <a:avLst/>
          </a:prstGeom>
          <a:solidFill>
            <a:srgbClr val="1B7F8C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</a:t>
            </a:r>
            <a:endParaRPr lang="zh-CN" sz="1800" dirty="0"/>
          </a:p>
        </p:txBody>
      </p:sp>
      <p:sp>
        <p:nvSpPr>
          <p:cNvPr id="8" name="Text 5"/>
          <p:cNvSpPr txBox="1"/>
          <p:nvPr/>
        </p:nvSpPr>
        <p:spPr>
          <a:xfrm>
            <a:off x="1554480" y="2057400"/>
            <a:ext cx="38404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5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接收人为美国人，且全年合计可能接近或超过 US$100,000</a:t>
            </a:r>
            <a:endParaRPr lang="zh-CN" sz="1500" dirty="0"/>
          </a:p>
        </p:txBody>
      </p:sp>
      <p:sp>
        <p:nvSpPr>
          <p:cNvPr id="9" name="Shape 6"/>
          <p:cNvSpPr/>
          <p:nvPr/>
        </p:nvSpPr>
        <p:spPr>
          <a:xfrm>
            <a:off x="548640" y="3246120"/>
            <a:ext cx="5029200" cy="1005840"/>
          </a:xfrm>
          <a:prstGeom prst="roundRect">
            <a:avLst>
              <a:gd name="adj" fmla="val 9091"/>
            </a:avLst>
          </a:prstGeom>
          <a:solidFill>
            <a:srgbClr val="F0F4F7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777240" y="3502152"/>
            <a:ext cx="502920" cy="502920"/>
          </a:xfrm>
          <a:prstGeom prst="ellipse">
            <a:avLst/>
          </a:prstGeom>
          <a:solidFill>
            <a:srgbClr val="1B7F8C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endParaRPr lang="zh-CN" sz="1800" dirty="0"/>
          </a:p>
        </p:txBody>
      </p:sp>
      <p:sp>
        <p:nvSpPr>
          <p:cNvPr id="11" name="Text 8"/>
          <p:cNvSpPr txBox="1"/>
          <p:nvPr/>
        </p:nvSpPr>
        <p:spPr>
          <a:xfrm>
            <a:off x="1554480" y="3246120"/>
            <a:ext cx="38404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5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出资方为公司或信托</a:t>
            </a:r>
            <a:endParaRPr lang="zh-CN" sz="1500" dirty="0"/>
          </a:p>
        </p:txBody>
      </p:sp>
      <p:sp>
        <p:nvSpPr>
          <p:cNvPr id="12" name="Shape 9"/>
          <p:cNvSpPr/>
          <p:nvPr/>
        </p:nvSpPr>
        <p:spPr>
          <a:xfrm>
            <a:off x="548640" y="4434840"/>
            <a:ext cx="5029200" cy="1005840"/>
          </a:xfrm>
          <a:prstGeom prst="roundRect">
            <a:avLst>
              <a:gd name="adj" fmla="val 9091"/>
            </a:avLst>
          </a:prstGeom>
          <a:solidFill>
            <a:srgbClr val="F0F4F7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777240" y="4690872"/>
            <a:ext cx="502920" cy="502920"/>
          </a:xfrm>
          <a:prstGeom prst="ellipse">
            <a:avLst/>
          </a:prstGeom>
          <a:solidFill>
            <a:srgbClr val="1B7F8C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</a:t>
            </a:r>
            <a:endParaRPr lang="zh-CN" sz="1800" dirty="0"/>
          </a:p>
        </p:txBody>
      </p:sp>
      <p:sp>
        <p:nvSpPr>
          <p:cNvPr id="14" name="Text 11"/>
          <p:cNvSpPr txBox="1"/>
          <p:nvPr/>
        </p:nvSpPr>
        <p:spPr>
          <a:xfrm>
            <a:off x="1554480" y="4434840"/>
            <a:ext cx="38404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5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须签署申报</a:t>
            </a:r>
            <a:endParaRPr lang="zh-CN" sz="1500" dirty="0"/>
          </a:p>
        </p:txBody>
      </p:sp>
      <p:sp>
        <p:nvSpPr>
          <p:cNvPr id="15" name="Text 12"/>
          <p:cNvSpPr txBox="1"/>
          <p:nvPr/>
        </p:nvSpPr>
        <p:spPr>
          <a:xfrm>
            <a:off x="5943600" y="15544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转介对象</a:t>
            </a:r>
            <a:endParaRPr lang="zh-CN" sz="1800" dirty="0"/>
          </a:p>
        </p:txBody>
      </p:sp>
      <p:graphicFrame>
        <p:nvGraphicFramePr>
          <p:cNvPr id="2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0" y="2057400"/>
          <a:ext cx="5699455" cy="914400"/>
        </p:xfrm>
        <a:graphic>
          <a:graphicData uri="http://schemas.openxmlformats.org/drawingml/2006/table">
            <a:tbl>
              <a:tblPr/>
              <a:tblGrid>
                <a:gridCol w="3017520"/>
                <a:gridCol w="2681935"/>
              </a:tblGrid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sz="14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事项</a:t>
                      </a:r>
                      <a:endParaRPr lang="zh-CN" sz="14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33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sz="14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转介对象</a:t>
                      </a:r>
                      <a:endParaRPr lang="zh-CN" sz="14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33A"/>
                    </a:solidFill>
                  </a:tcPr>
                </a:tc>
              </a:tr>
              <a:tr h="77724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sz="1400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美国税务申报签署（3520 等）</a:t>
                      </a:r>
                      <a:endParaRPr lang="zh-CN" sz="14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sz="1400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CPA／EA／税务律师</a:t>
                      </a:r>
                      <a:endParaRPr lang="zh-CN" sz="14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7724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sz="1400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中国外汇、继承与公证</a:t>
                      </a:r>
                      <a:endParaRPr lang="zh-CN" sz="14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sz="1400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中国境内律师、银行、公证处</a:t>
                      </a:r>
                      <a:endParaRPr lang="zh-CN" sz="14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7724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sz="1400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加拿大税务申报与视同处置</a:t>
                      </a:r>
                      <a:endParaRPr lang="zh-CN" sz="14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sz="1400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加拿大 CPA</a:t>
                      </a:r>
                      <a:endParaRPr lang="zh-CN" sz="14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7724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sz="1400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遗嘱、信托起草与跨境法律意见</a:t>
                      </a:r>
                      <a:endParaRPr lang="zh-CN" sz="14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sz="1400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相应法域的执业律师</a:t>
                      </a:r>
                      <a:endParaRPr lang="zh-CN" sz="14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40080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6727F"/>
                </a:solidFill>
                <a:latin typeface="Microsoft YaHei"/>
                <a:ea typeface="Microsoft YaHei"/>
                <a:cs typeface="Microsoft YaHei"/>
              </a:defRPr>
            </a:lvl1pPr>
          </a:lstStyle>
          <a:p>
            <a:pPr algn="r"/>
            <a:fld id="{F7021451-1387-4CA6-816F-3879F97B5CBC}" type="slidenum">
              <a:rPr b="0" lang="zh-CN"/>
              <a:t>28</a:t>
            </a:fld>
            <a:endParaRPr lang="zh-CN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S2 · 85–90′ · 总结</a:t>
            </a:r>
            <a:endParaRPr lang="zh-CN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1109441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2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收尾：三问清单，与下一讲</a:t>
            </a:r>
            <a:endParaRPr lang="zh-CN" sz="2800" dirty="0"/>
          </a:p>
        </p:txBody>
      </p:sp>
      <p:sp>
        <p:nvSpPr>
          <p:cNvPr id="5" name="Shape 2"/>
          <p:cNvSpPr/>
          <p:nvPr/>
        </p:nvSpPr>
        <p:spPr>
          <a:xfrm>
            <a:off x="548640" y="1554480"/>
            <a:ext cx="6400800" cy="1234440"/>
          </a:xfrm>
          <a:prstGeom prst="roundRect">
            <a:avLst>
              <a:gd name="adj" fmla="val 7407"/>
            </a:avLst>
          </a:prstGeom>
          <a:solidFill>
            <a:srgbClr val="F0F4F7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822960" y="1901952"/>
            <a:ext cx="548640" cy="548640"/>
          </a:xfrm>
          <a:prstGeom prst="ellipse">
            <a:avLst/>
          </a:prstGeom>
          <a:solidFill>
            <a:srgbClr val="1B7F8C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2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</a:t>
            </a:r>
            <a:endParaRPr lang="zh-CN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1645920" y="1719072"/>
            <a:ext cx="5120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9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谁的身份？</a:t>
            </a:r>
            <a:endParaRPr lang="zh-CN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1645920" y="2194560"/>
            <a:ext cx="5120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400" dirty="0">
                <a:solidFill>
                  <a:srgbClr val="5F6C7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接收人是不是 U.S. person？何时成为？</a:t>
            </a:r>
            <a:endParaRPr lang="zh-CN" sz="1400" dirty="0"/>
          </a:p>
        </p:txBody>
      </p:sp>
      <p:sp>
        <p:nvSpPr>
          <p:cNvPr id="9" name="Shape 6"/>
          <p:cNvSpPr/>
          <p:nvPr/>
        </p:nvSpPr>
        <p:spPr>
          <a:xfrm>
            <a:off x="548640" y="2971800"/>
            <a:ext cx="6400800" cy="1234440"/>
          </a:xfrm>
          <a:prstGeom prst="roundRect">
            <a:avLst>
              <a:gd name="adj" fmla="val 7407"/>
            </a:avLst>
          </a:prstGeom>
          <a:solidFill>
            <a:srgbClr val="F0F4F7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822960" y="3319272"/>
            <a:ext cx="548640" cy="548640"/>
          </a:xfrm>
          <a:prstGeom prst="ellipse">
            <a:avLst/>
          </a:prstGeom>
          <a:solidFill>
            <a:srgbClr val="1B7F8C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2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endParaRPr lang="zh-CN" sz="2000" dirty="0"/>
          </a:p>
        </p:txBody>
      </p:sp>
      <p:sp>
        <p:nvSpPr>
          <p:cNvPr id="11" name="Text 8"/>
          <p:cNvSpPr txBox="1"/>
          <p:nvPr/>
        </p:nvSpPr>
        <p:spPr>
          <a:xfrm>
            <a:off x="1645920" y="3136392"/>
            <a:ext cx="5120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9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什么资产在哪国？</a:t>
            </a:r>
            <a:endParaRPr lang="zh-CN" sz="1900" dirty="0"/>
          </a:p>
        </p:txBody>
      </p:sp>
      <p:sp>
        <p:nvSpPr>
          <p:cNvPr id="12" name="Text 9"/>
          <p:cNvSpPr txBox="1"/>
          <p:nvPr/>
        </p:nvSpPr>
        <p:spPr>
          <a:xfrm>
            <a:off x="1645920" y="3611880"/>
            <a:ext cx="5120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400" dirty="0">
                <a:solidFill>
                  <a:srgbClr val="5F6C7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钱从哪国出、进入哪国、用于什么</a:t>
            </a:r>
            <a:endParaRPr lang="zh-CN" sz="1400" dirty="0"/>
          </a:p>
        </p:txBody>
      </p:sp>
      <p:sp>
        <p:nvSpPr>
          <p:cNvPr id="13" name="Shape 10"/>
          <p:cNvSpPr/>
          <p:nvPr/>
        </p:nvSpPr>
        <p:spPr>
          <a:xfrm>
            <a:off x="548640" y="4389120"/>
            <a:ext cx="6400800" cy="1234440"/>
          </a:xfrm>
          <a:prstGeom prst="roundRect">
            <a:avLst>
              <a:gd name="adj" fmla="val 7407"/>
            </a:avLst>
          </a:prstGeom>
          <a:solidFill>
            <a:srgbClr val="F0F4F7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822960" y="4736592"/>
            <a:ext cx="548640" cy="548640"/>
          </a:xfrm>
          <a:prstGeom prst="ellipse">
            <a:avLst/>
          </a:prstGeom>
          <a:solidFill>
            <a:srgbClr val="1B7F8C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2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</a:t>
            </a:r>
            <a:endParaRPr lang="zh-CN" sz="2000" dirty="0"/>
          </a:p>
        </p:txBody>
      </p:sp>
      <p:sp>
        <p:nvSpPr>
          <p:cNvPr id="15" name="Text 12"/>
          <p:cNvSpPr txBox="1"/>
          <p:nvPr/>
        </p:nvSpPr>
        <p:spPr>
          <a:xfrm>
            <a:off x="1645920" y="4553712"/>
            <a:ext cx="5120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9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需要什么文件或申报？</a:t>
            </a:r>
            <a:endParaRPr lang="zh-CN" sz="1900" dirty="0"/>
          </a:p>
        </p:txBody>
      </p:sp>
      <p:sp>
        <p:nvSpPr>
          <p:cNvPr id="16" name="Text 13"/>
          <p:cNvSpPr txBox="1"/>
          <p:nvPr/>
        </p:nvSpPr>
        <p:spPr>
          <a:xfrm>
            <a:off x="1645920" y="5029200"/>
            <a:ext cx="5120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400" dirty="0">
                <a:solidFill>
                  <a:srgbClr val="5F6C7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3520 Part IV（到期日与延期）；赠与文件清单</a:t>
            </a:r>
            <a:endParaRPr lang="zh-CN" sz="1400" dirty="0"/>
          </a:p>
        </p:txBody>
      </p:sp>
      <p:sp>
        <p:nvSpPr>
          <p:cNvPr id="17" name="Shape 14"/>
          <p:cNvSpPr/>
          <p:nvPr/>
        </p:nvSpPr>
        <p:spPr>
          <a:xfrm>
            <a:off x="7223760" y="1554480"/>
            <a:ext cx="4419295" cy="4160520"/>
          </a:xfrm>
          <a:prstGeom prst="roundRect">
            <a:avLst>
              <a:gd name="adj" fmla="val 2198"/>
            </a:avLst>
          </a:prstGeom>
          <a:solidFill>
            <a:srgbClr val="13233A"/>
          </a:solidFill>
          <a:ln/>
        </p:spPr>
      </p:sp>
      <p:sp>
        <p:nvSpPr>
          <p:cNvPr id="18" name="Text 15"/>
          <p:cNvSpPr txBox="1"/>
          <p:nvPr/>
        </p:nvSpPr>
        <p:spPr>
          <a:xfrm>
            <a:off x="7589520" y="1828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300" b="1" dirty="0">
                <a:solidFill>
                  <a:srgbClr val="8FD3D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下一讲</a:t>
            </a:r>
            <a:endParaRPr lang="zh-CN" sz="1300" dirty="0"/>
          </a:p>
        </p:txBody>
      </p:sp>
      <p:sp>
        <p:nvSpPr>
          <p:cNvPr id="19" name="Text 16"/>
          <p:cNvSpPr txBox="1"/>
          <p:nvPr/>
        </p:nvSpPr>
        <p:spPr>
          <a:xfrm>
            <a:off x="7589520" y="2194560"/>
            <a:ext cx="2743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4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S3</a:t>
            </a:r>
            <a:endParaRPr lang="zh-CN" sz="4800" dirty="0"/>
          </a:p>
        </p:txBody>
      </p:sp>
      <p:sp>
        <p:nvSpPr>
          <p:cNvPr id="20" name="Text 17"/>
          <p:cNvSpPr txBox="1"/>
          <p:nvPr/>
        </p:nvSpPr>
        <p:spPr>
          <a:xfrm>
            <a:off x="7589520" y="3154680"/>
            <a:ext cx="368777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美国房产的生命周期税务</a:t>
            </a:r>
            <a:endParaRPr lang="zh-CN" sz="1800" dirty="0"/>
          </a:p>
        </p:txBody>
      </p:sp>
      <p:sp>
        <p:nvSpPr>
          <p:cNvPr id="21" name="Text 18"/>
          <p:cNvSpPr txBox="1"/>
          <p:nvPr/>
        </p:nvSpPr>
        <p:spPr>
          <a:xfrm>
            <a:off x="7589520" y="4206240"/>
            <a:ext cx="368777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500" dirty="0">
                <a:solidFill>
                  <a:srgbClr val="8FD3D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核心问题：买、租、卖、传承各自触发什么？</a:t>
            </a:r>
            <a:endParaRPr lang="zh-CN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40080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6727F"/>
                </a:solidFill>
                <a:latin typeface="Microsoft YaHei"/>
                <a:ea typeface="Microsoft YaHei"/>
                <a:cs typeface="Microsoft YaHei"/>
              </a:defRPr>
            </a:lvl1pPr>
          </a:lstStyle>
          <a:p>
            <a:pPr algn="r"/>
            <a:fld id="{F7021451-1387-4CA6-816F-3879F97B5CBC}" type="slidenum">
              <a:rPr b="0" lang="zh-CN"/>
              <a:t>29</a:t>
            </a:fld>
            <a:endParaRPr lang="zh-CN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S2 · 讲义与工具</a:t>
            </a:r>
            <a:endParaRPr lang="zh-CN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1109441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2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讲义与工具</a:t>
            </a:r>
            <a:endParaRPr lang="zh-CN" sz="2800" dirty="0"/>
          </a:p>
        </p:txBody>
      </p:sp>
      <p:sp>
        <p:nvSpPr>
          <p:cNvPr id="5" name="Shape 2"/>
          <p:cNvSpPr/>
          <p:nvPr/>
        </p:nvSpPr>
        <p:spPr>
          <a:xfrm>
            <a:off x="548640" y="1554480"/>
            <a:ext cx="6949440" cy="4343400"/>
          </a:xfrm>
          <a:prstGeom prst="roundRect">
            <a:avLst>
              <a:gd name="adj" fmla="val 2105"/>
            </a:avLst>
          </a:prstGeom>
          <a:solidFill>
            <a:srgbClr val="F0F4F7"/>
          </a:solidFill>
          <a:ln/>
        </p:spPr>
      </p:sp>
      <p:sp>
        <p:nvSpPr>
          <p:cNvPr id="6" name="Shape 3"/>
          <p:cNvSpPr/>
          <p:nvPr/>
        </p:nvSpPr>
        <p:spPr>
          <a:xfrm>
            <a:off x="822960" y="1783080"/>
            <a:ext cx="548640" cy="548640"/>
          </a:xfrm>
          <a:prstGeom prst="ellipse">
            <a:avLst/>
          </a:prstGeom>
          <a:solidFill>
            <a:srgbClr val="1B7F8C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0120" y="1920240"/>
            <a:ext cx="274320" cy="274320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1554480" y="1783080"/>
            <a:ext cx="5029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20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3520 合并门槛计算器</a:t>
            </a:r>
            <a:endParaRPr lang="zh-CN" sz="2000" dirty="0"/>
          </a:p>
        </p:txBody>
      </p:sp>
      <p:sp>
        <p:nvSpPr>
          <p:cNvPr id="9" name="Text 5"/>
          <p:cNvSpPr txBox="1"/>
          <p:nvPr/>
        </p:nvSpPr>
        <p:spPr>
          <a:xfrm>
            <a:off x="822960" y="2560320"/>
            <a:ext cx="640080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800"/>
              </a:spcAft>
              <a:buNone/>
            </a:pPr>
            <a:r>
              <a:rPr lang="zh-CN" sz="14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输入：</a:t>
            </a:r>
            <a:pPr indent="0" marL="0">
              <a:spcAft>
                <a:spcPts val="800"/>
              </a:spcAft>
              <a:buNone/>
            </a:pPr>
            <a:r>
              <a:rPr lang="zh-CN" sz="14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接收人是否 U.S. person；赠与人；与接收人的关系；赠与人类型（个人／遗产／公司／合伙）；金额；日期；是否直付学费或医疗</a:t>
            </a:r>
            <a:endParaRPr lang="zh-CN" sz="1400" dirty="0"/>
          </a:p>
          <a:p>
            <a:pPr indent="0" marL="0">
              <a:spcAft>
                <a:spcPts val="800"/>
              </a:spcAft>
              <a:buNone/>
            </a:pPr>
            <a:r>
              <a:rPr lang="zh-CN" sz="14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逻辑：</a:t>
            </a:r>
            <a:pPr indent="0" marL="0">
              <a:spcAft>
                <a:spcPts val="800"/>
              </a:spcAft>
              <a:buNone/>
            </a:pPr>
            <a:r>
              <a:rPr lang="zh-CN" sz="14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剔除直付项 → 个人与遗产类按关联人合并求和 → &gt; US$100,000 触发 Part IV，&gt; US$5,000 的每笔列示；公司与合伙类合并后与当年门槛比较（2026 年 US$20,573，待复核）</a:t>
            </a:r>
            <a:endParaRPr lang="zh-CN" sz="1400" dirty="0"/>
          </a:p>
          <a:p>
            <a:pPr indent="0" marL="0">
              <a:buNone/>
            </a:pPr>
            <a:r>
              <a:rPr lang="zh-CN" sz="14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输出：</a:t>
            </a:r>
            <a:pPr indent="0" marL="0">
              <a:buNone/>
            </a:pPr>
            <a:r>
              <a:rPr lang="zh-CN" sz="14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是否触发；须逐项列示清单；到期日提示</a:t>
            </a:r>
            <a:endParaRPr lang="zh-CN" sz="1400" dirty="0"/>
          </a:p>
        </p:txBody>
      </p:sp>
      <p:sp>
        <p:nvSpPr>
          <p:cNvPr id="10" name="Text 6"/>
          <p:cNvSpPr txBox="1"/>
          <p:nvPr/>
        </p:nvSpPr>
        <p:spPr>
          <a:xfrm>
            <a:off x="822960" y="5029200"/>
            <a:ext cx="6400800" cy="594360"/>
          </a:xfrm>
          <a:prstGeom prst="roundRect">
            <a:avLst>
              <a:gd name="adj" fmla="val 15385"/>
            </a:avLst>
          </a:prstGeom>
          <a:solidFill>
            <a:srgbClr val="13233A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5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示例（案例 1）：85,000 + 40,000 = 125,000 &gt; 100,000 → 触发 Part IV</a:t>
            </a:r>
            <a:endParaRPr lang="zh-CN" sz="1500" dirty="0"/>
          </a:p>
        </p:txBody>
      </p:sp>
      <p:sp>
        <p:nvSpPr>
          <p:cNvPr id="11" name="Shape 7"/>
          <p:cNvSpPr/>
          <p:nvPr/>
        </p:nvSpPr>
        <p:spPr>
          <a:xfrm>
            <a:off x="7772400" y="1554480"/>
            <a:ext cx="3870655" cy="2057400"/>
          </a:xfrm>
          <a:prstGeom prst="roundRect">
            <a:avLst>
              <a:gd name="adj" fmla="val 4444"/>
            </a:avLst>
          </a:prstGeom>
          <a:solidFill>
            <a:srgbClr val="F0F4F7"/>
          </a:solidFill>
          <a:ln/>
        </p:spPr>
      </p:sp>
      <p:sp>
        <p:nvSpPr>
          <p:cNvPr id="12" name="Shape 8"/>
          <p:cNvSpPr/>
          <p:nvPr/>
        </p:nvSpPr>
        <p:spPr>
          <a:xfrm>
            <a:off x="8046720" y="1783080"/>
            <a:ext cx="502920" cy="502920"/>
          </a:xfrm>
          <a:prstGeom prst="ellipse">
            <a:avLst/>
          </a:prstGeom>
          <a:solidFill>
            <a:srgbClr val="1B7F8C"/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72450" y="1908810"/>
            <a:ext cx="251460" cy="251460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8732520" y="1783080"/>
            <a:ext cx="268193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7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赠与文件清单</a:t>
            </a:r>
            <a:endParaRPr lang="zh-CN" sz="1700" dirty="0"/>
          </a:p>
        </p:txBody>
      </p:sp>
      <p:sp>
        <p:nvSpPr>
          <p:cNvPr id="15" name="Text 10"/>
          <p:cNvSpPr txBox="1"/>
          <p:nvPr/>
        </p:nvSpPr>
        <p:spPr>
          <a:xfrm>
            <a:off x="8046720" y="2468880"/>
            <a:ext cx="3322015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3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赠与函、资金来源、银行流水、接收人身份的时点、3520 到期日与延期。</a:t>
            </a:r>
            <a:endParaRPr lang="zh-CN" sz="1300" dirty="0"/>
          </a:p>
        </p:txBody>
      </p:sp>
      <p:sp>
        <p:nvSpPr>
          <p:cNvPr id="16" name="Shape 11"/>
          <p:cNvSpPr/>
          <p:nvPr/>
        </p:nvSpPr>
        <p:spPr>
          <a:xfrm>
            <a:off x="7772400" y="3840480"/>
            <a:ext cx="3870655" cy="2057400"/>
          </a:xfrm>
          <a:prstGeom prst="roundRect">
            <a:avLst>
              <a:gd name="adj" fmla="val 4444"/>
            </a:avLst>
          </a:prstGeom>
          <a:solidFill>
            <a:srgbClr val="F0F4F7"/>
          </a:solidFill>
          <a:ln/>
        </p:spPr>
      </p:sp>
      <p:sp>
        <p:nvSpPr>
          <p:cNvPr id="17" name="Shape 12"/>
          <p:cNvSpPr/>
          <p:nvPr/>
        </p:nvSpPr>
        <p:spPr>
          <a:xfrm>
            <a:off x="8046720" y="4069080"/>
            <a:ext cx="502920" cy="502920"/>
          </a:xfrm>
          <a:prstGeom prst="ellipse">
            <a:avLst/>
          </a:prstGeom>
          <a:solidFill>
            <a:srgbClr val="1B7F8C"/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72450" y="4194810"/>
            <a:ext cx="251460" cy="251460"/>
          </a:xfrm>
          <a:prstGeom prst="rect">
            <a:avLst/>
          </a:prstGeom>
        </p:spPr>
      </p:pic>
      <p:sp>
        <p:nvSpPr>
          <p:cNvPr id="19" name="Text 13"/>
          <p:cNvSpPr txBox="1"/>
          <p:nvPr/>
        </p:nvSpPr>
        <p:spPr>
          <a:xfrm>
            <a:off x="8732520" y="4069080"/>
            <a:ext cx="268193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7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到期日提示</a:t>
            </a:r>
            <a:endParaRPr lang="zh-CN" sz="1700" dirty="0"/>
          </a:p>
        </p:txBody>
      </p:sp>
      <p:sp>
        <p:nvSpPr>
          <p:cNvPr id="20" name="Text 14"/>
          <p:cNvSpPr txBox="1"/>
          <p:nvPr/>
        </p:nvSpPr>
        <p:spPr>
          <a:xfrm>
            <a:off x="8046720" y="4754880"/>
            <a:ext cx="3322015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3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 4 个月 15 日；延期后最迟第 10 个月 15 日；单独寄送，不附在 1040 内。</a:t>
            </a:r>
            <a:endParaRPr lang="zh-CN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40080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6727F"/>
                </a:solidFill>
                <a:latin typeface="Microsoft YaHei"/>
                <a:ea typeface="Microsoft YaHei"/>
                <a:cs typeface="Microsoft YaHei"/>
              </a:defRPr>
            </a:lvl1pPr>
          </a:lstStyle>
          <a:p>
            <a:pPr algn="r"/>
            <a:fld id="{F7021451-1387-4CA6-816F-3879F97B5CBC}" type="slidenum">
              <a:rPr b="0" lang="zh-CN"/>
              <a:t>30</a:t>
            </a:fld>
            <a:endParaRPr lang="zh-CN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S2 · 本讲必核（1/2）</a:t>
            </a:r>
            <a:endParaRPr lang="zh-CN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1109441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2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本讲必核与引用来源</a:t>
            </a:r>
            <a:endParaRPr lang="zh-CN" sz="2800" dirty="0"/>
          </a:p>
        </p:txBody>
      </p:sp>
      <p:sp>
        <p:nvSpPr>
          <p:cNvPr id="5" name="Shape 2"/>
          <p:cNvSpPr/>
          <p:nvPr/>
        </p:nvSpPr>
        <p:spPr>
          <a:xfrm>
            <a:off x="548640" y="1554480"/>
            <a:ext cx="3931920" cy="4343400"/>
          </a:xfrm>
          <a:prstGeom prst="roundRect">
            <a:avLst>
              <a:gd name="adj" fmla="val 2326"/>
            </a:avLst>
          </a:prstGeom>
          <a:solidFill>
            <a:srgbClr val="F0F4F7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822960" y="1737360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讲前必核</a:t>
            </a:r>
            <a:endParaRPr lang="zh-CN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822960" y="2240280"/>
            <a:ext cx="342900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zh-CN" sz="14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Form 3520 当年版说明书</a:t>
            </a:r>
            <a:endParaRPr lang="zh-CN" sz="1400" dirty="0"/>
          </a:p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zh-CN" sz="14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Rev. Proc. 2025-32</a:t>
            </a:r>
            <a:endParaRPr lang="zh-CN" sz="1400" dirty="0"/>
          </a:p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zh-CN" sz="14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国家外汇管理局最新规定</a:t>
            </a:r>
            <a:endParaRPr lang="zh-CN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4754880" y="1737360"/>
            <a:ext cx="688817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本讲引用来源</a:t>
            </a:r>
            <a:endParaRPr lang="zh-CN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4754880" y="2194560"/>
            <a:ext cx="6888175" cy="3703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zh-CN" sz="145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O1  </a:t>
            </a:r>
            <a:pPr indent="0" marL="0">
              <a:spcAft>
                <a:spcPts val="200"/>
              </a:spcAft>
              <a:buNone/>
            </a:pPr>
            <a:r>
              <a:rPr lang="zh-CN" sz="145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IRS Instructions for Form 3520 (12/2025)；国家税务论坛材料</a:t>
            </a:r>
            <a:endParaRPr lang="zh-CN" sz="1300" dirty="0"/>
          </a:p>
          <a:p>
            <a:pPr indent="0" marL="0">
              <a:spcAft>
                <a:spcPts val="100"/>
              </a:spcAft>
              <a:buNone/>
            </a:pPr>
            <a:r>
              <a:rPr lang="zh-CN" sz="1300" u="sng" dirty="0">
                <a:solidFill>
                  <a:srgbClr val="14606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https://www.irs.gov/instructions/i3520</a:t>
            </a:r>
            <a:endParaRPr lang="zh-CN" sz="1300" dirty="0"/>
          </a:p>
          <a:p>
            <a:pPr indent="0" marL="0">
              <a:spcAft>
                <a:spcPts val="900"/>
              </a:spcAft>
              <a:buNone/>
            </a:pPr>
            <a:r>
              <a:rPr lang="zh-CN" sz="1300" u="sng" dirty="0">
                <a:solidFill>
                  <a:srgbClr val="14606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https://www.irs.gov/pub/irs-npl/2023ntf-15-foreign-gift-and-trust-reporting-on-form-3520-and-3520-a.pdf</a:t>
            </a:r>
            <a:endParaRPr lang="zh-CN" sz="1300" dirty="0"/>
          </a:p>
          <a:p>
            <a:pPr indent="0" marL="0">
              <a:spcAft>
                <a:spcPts val="200"/>
              </a:spcAft>
              <a:buNone/>
            </a:pPr>
            <a:r>
              <a:rPr lang="zh-CN" sz="145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O2  </a:t>
            </a:r>
            <a:pPr indent="0" marL="0">
              <a:spcAft>
                <a:spcPts val="200"/>
              </a:spcAft>
              <a:buNone/>
            </a:pPr>
            <a:r>
              <a:rPr lang="zh-CN" sz="145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IRS Large gifts or bequests from foreign persons</a:t>
            </a:r>
            <a:endParaRPr lang="zh-CN" sz="1300" dirty="0"/>
          </a:p>
          <a:p>
            <a:pPr indent="0" marL="0">
              <a:spcAft>
                <a:spcPts val="900"/>
              </a:spcAft>
              <a:buNone/>
            </a:pPr>
            <a:r>
              <a:rPr lang="zh-CN" sz="1300" u="sng" dirty="0">
                <a:solidFill>
                  <a:srgbClr val="14606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https://www.irs.gov/node/6195</a:t>
            </a:r>
            <a:endParaRPr lang="zh-CN" sz="1300" dirty="0"/>
          </a:p>
          <a:p>
            <a:pPr indent="0" marL="0">
              <a:spcAft>
                <a:spcPts val="200"/>
              </a:spcAft>
              <a:buNone/>
            </a:pPr>
            <a:r>
              <a:rPr lang="zh-CN" sz="145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O4  </a:t>
            </a:r>
            <a:pPr indent="0" marL="0">
              <a:spcAft>
                <a:spcPts val="200"/>
              </a:spcAft>
              <a:buNone/>
            </a:pPr>
            <a:r>
              <a:rPr lang="zh-CN" sz="145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IRS 非居民赠与税</a:t>
            </a:r>
            <a:endParaRPr lang="zh-CN" sz="1300" dirty="0"/>
          </a:p>
          <a:p>
            <a:pPr indent="0" marL="0">
              <a:spcAft>
                <a:spcPts val="100"/>
              </a:spcAft>
              <a:buNone/>
            </a:pPr>
            <a:r>
              <a:rPr lang="zh-CN" sz="1300" u="sng" dirty="0">
                <a:solidFill>
                  <a:srgbClr val="14606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https://www.irs.gov/node/71196</a:t>
            </a:r>
            <a:endParaRPr lang="zh-CN" sz="1300" dirty="0"/>
          </a:p>
          <a:p>
            <a:pPr indent="0" marL="0">
              <a:spcAft>
                <a:spcPts val="900"/>
              </a:spcAft>
              <a:buNone/>
            </a:pPr>
            <a:r>
              <a:rPr lang="zh-CN" sz="1300" u="sng" dirty="0">
                <a:solidFill>
                  <a:srgbClr val="14606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  <a:hlinkClick r:id="rId5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https://www.irs.gov/node/71191</a:t>
            </a:r>
            <a:endParaRPr lang="zh-CN" sz="1300" dirty="0"/>
          </a:p>
          <a:p>
            <a:pPr indent="0" marL="0">
              <a:spcAft>
                <a:spcPts val="200"/>
              </a:spcAft>
              <a:buNone/>
            </a:pPr>
            <a:r>
              <a:rPr lang="zh-CN" sz="145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O7  </a:t>
            </a:r>
            <a:pPr indent="0" marL="0">
              <a:spcAft>
                <a:spcPts val="200"/>
              </a:spcAft>
              <a:buNone/>
            </a:pPr>
            <a:r>
              <a:rPr lang="zh-CN" sz="145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National Taxpayer Advocate：3520 罚款政策 (2024-10)</a:t>
            </a:r>
            <a:endParaRPr lang="zh-CN" sz="1300" dirty="0"/>
          </a:p>
          <a:p>
            <a:pPr indent="0" marL="0">
              <a:spcAft>
                <a:spcPts val="900"/>
              </a:spcAft>
              <a:buNone/>
            </a:pPr>
            <a:r>
              <a:rPr lang="zh-CN" sz="1300" u="sng" dirty="0">
                <a:solidFill>
                  <a:srgbClr val="14606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  <a:hlinkClick r:id="rId6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https://taxpayeradvocate.irs.gov/news/nta-blog/irs-hears-concerns-from-tas-and-practitioners-makes-favorable-changes-to-foreign-gifts-and-inheritance-filing-penalties/2024/10</a:t>
            </a:r>
            <a:endParaRPr lang="zh-CN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40080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6727F"/>
                </a:solidFill>
                <a:latin typeface="Microsoft YaHei"/>
                <a:ea typeface="Microsoft YaHei"/>
                <a:cs typeface="Microsoft YaHei"/>
              </a:defRPr>
            </a:lvl1pPr>
          </a:lstStyle>
          <a:p>
            <a:pPr algn="r"/>
            <a:fld id="{F7021451-1387-4CA6-816F-3879F97B5CBC}" type="slidenum">
              <a:rPr b="0" lang="zh-CN"/>
              <a:t>31</a:t>
            </a:fld>
            <a:endParaRPr lang="zh-CN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S2 · 引用来源（2/2）</a:t>
            </a:r>
            <a:endParaRPr lang="zh-CN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1109441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2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引用来源（续）</a:t>
            </a:r>
            <a:endParaRPr lang="zh-CN" sz="2800" dirty="0"/>
          </a:p>
        </p:txBody>
      </p:sp>
      <p:sp>
        <p:nvSpPr>
          <p:cNvPr id="5" name="Shape 2"/>
          <p:cNvSpPr/>
          <p:nvPr/>
        </p:nvSpPr>
        <p:spPr>
          <a:xfrm>
            <a:off x="548640" y="1554480"/>
            <a:ext cx="11094415" cy="4343400"/>
          </a:xfrm>
          <a:prstGeom prst="roundRect">
            <a:avLst>
              <a:gd name="adj" fmla="val 2105"/>
            </a:avLst>
          </a:prstGeom>
          <a:solidFill>
            <a:srgbClr val="F0F4F7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914400" y="1783080"/>
            <a:ext cx="10362895" cy="3977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zh-CN" sz="175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O8  </a:t>
            </a:r>
            <a:pPr indent="0" marL="0">
              <a:spcAft>
                <a:spcPts val="200"/>
              </a:spcAft>
              <a:buNone/>
            </a:pPr>
            <a:r>
              <a:rPr lang="zh-CN" sz="175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汇款消费税</a:t>
            </a:r>
            <a:endParaRPr lang="zh-CN" sz="1600" dirty="0"/>
          </a:p>
          <a:p>
            <a:pPr indent="0" marL="0">
              <a:spcAft>
                <a:spcPts val="100"/>
              </a:spcAft>
              <a:buNone/>
            </a:pPr>
            <a:r>
              <a:rPr lang="zh-CN" sz="1600" u="sng" dirty="0">
                <a:solidFill>
                  <a:srgbClr val="14606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https://public-inspection.federalregister.gov/2026-07085.pdf</a:t>
            </a:r>
            <a:endParaRPr lang="zh-CN" sz="1600" dirty="0"/>
          </a:p>
          <a:p>
            <a:pPr indent="0" marL="0">
              <a:spcAft>
                <a:spcPts val="900"/>
              </a:spcAft>
              <a:buNone/>
            </a:pPr>
            <a:r>
              <a:rPr lang="zh-CN" sz="1600" u="sng" dirty="0">
                <a:solidFill>
                  <a:srgbClr val="14606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https://www.eitc.irs.gov/pub/irs-drop/n-25-55.pdf</a:t>
            </a:r>
            <a:endParaRPr lang="zh-CN" sz="1600" dirty="0"/>
          </a:p>
          <a:p>
            <a:pPr indent="0" marL="0">
              <a:spcAft>
                <a:spcPts val="200"/>
              </a:spcAft>
              <a:buNone/>
            </a:pPr>
            <a:r>
              <a:rPr lang="zh-CN" sz="175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O13  </a:t>
            </a:r>
            <a:pPr indent="0" marL="0">
              <a:spcAft>
                <a:spcPts val="200"/>
              </a:spcAft>
              <a:buNone/>
            </a:pPr>
            <a:r>
              <a:rPr lang="zh-CN" sz="175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国家外汇管理局个人外汇规定</a:t>
            </a:r>
            <a:endParaRPr lang="zh-CN" sz="1600" dirty="0"/>
          </a:p>
          <a:p>
            <a:pPr indent="0" marL="0">
              <a:spcAft>
                <a:spcPts val="100"/>
              </a:spcAft>
              <a:buNone/>
            </a:pPr>
            <a:r>
              <a:rPr lang="zh-CN" sz="1600" u="sng" dirty="0">
                <a:solidFill>
                  <a:srgbClr val="14606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https://www.safe.gov.cn/neimenggu/file/file/20170728/b94fb1d6db30472584863040ecb838f3.pdf</a:t>
            </a:r>
            <a:endParaRPr lang="zh-CN" sz="1600" dirty="0"/>
          </a:p>
          <a:p>
            <a:pPr indent="0" marL="0">
              <a:spcAft>
                <a:spcPts val="900"/>
              </a:spcAft>
              <a:buNone/>
            </a:pPr>
            <a:r>
              <a:rPr lang="zh-CN" sz="1600" u="sng" dirty="0">
                <a:solidFill>
                  <a:srgbClr val="14606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https://www.safe.gov.cn/beijing/file/file/20191127/b29df7fa63504266b9ccb23429185d40.pdf</a:t>
            </a:r>
            <a:endParaRPr lang="zh-CN" sz="1600" dirty="0"/>
          </a:p>
          <a:p>
            <a:pPr indent="0" marL="0">
              <a:spcAft>
                <a:spcPts val="200"/>
              </a:spcAft>
              <a:buNone/>
            </a:pPr>
            <a:r>
              <a:rPr lang="zh-CN" sz="175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X1  </a:t>
            </a:r>
            <a:pPr indent="0" marL="0">
              <a:spcAft>
                <a:spcPts val="200"/>
              </a:spcAft>
              <a:buNone/>
            </a:pPr>
            <a:r>
              <a:rPr lang="zh-CN" sz="175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2026 年通胀调整（二手线索，须回官方复核）</a:t>
            </a:r>
            <a:endParaRPr lang="zh-CN" sz="1600" dirty="0"/>
          </a:p>
          <a:p>
            <a:pPr indent="0" marL="0">
              <a:spcAft>
                <a:spcPts val="100"/>
              </a:spcAft>
              <a:buNone/>
            </a:pPr>
            <a:r>
              <a:rPr lang="zh-CN" sz="1600" u="sng" dirty="0">
                <a:solidFill>
                  <a:srgbClr val="14606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  <a:hlinkClick r:id="rId5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https://kpmg.com/us/en/taxnewsflash/news/2025/10/tnf-rev-proc-2025-32-inflation-adjustments-for-2026-individual-taxpayers.html</a:t>
            </a:r>
            <a:endParaRPr lang="zh-CN" sz="1600" dirty="0"/>
          </a:p>
          <a:p>
            <a:pPr indent="0" marL="0">
              <a:spcAft>
                <a:spcPts val="100"/>
              </a:spcAft>
              <a:buNone/>
            </a:pPr>
            <a:r>
              <a:rPr lang="zh-CN" sz="1600" u="sng" dirty="0">
                <a:solidFill>
                  <a:srgbClr val="14606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  <a:hlinkClick r:id="rId6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https://www.morganlewis.com/pubs/2025/10/irs-announces-increased-gift-and-estate-tax-exemption-amounts-for-2026</a:t>
            </a:r>
            <a:endParaRPr lang="zh-CN" sz="1600" dirty="0"/>
          </a:p>
          <a:p>
            <a:pPr indent="0" marL="0">
              <a:spcAft>
                <a:spcPts val="900"/>
              </a:spcAft>
              <a:buNone/>
            </a:pPr>
            <a:r>
              <a:rPr lang="zh-CN" sz="1600" u="sng" dirty="0">
                <a:solidFill>
                  <a:srgbClr val="14606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  <a:hlinkClick r:id="rId7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https://cdn.taxesforexpats.com/articles/expat-tax-rules/foreign-gift-tax.html</a:t>
            </a:r>
            <a:endParaRPr lang="zh-CN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40080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6727F"/>
                </a:solidFill>
                <a:latin typeface="Microsoft YaHei"/>
                <a:ea typeface="Microsoft YaHei"/>
                <a:cs typeface="Microsoft YaHei"/>
              </a:defRPr>
            </a:lvl1pPr>
          </a:lstStyle>
          <a:p>
            <a:pPr algn="r"/>
            <a:fld id="{F7021451-1387-4CA6-816F-3879F97B5CBC}" type="slidenum">
              <a:rPr b="0" lang="zh-CN"/>
              <a:t>32</a:t>
            </a:fld>
            <a:endParaRPr lang="zh-CN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32</Slides>
  <Notes>32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S2 跨境赠与：父母的钱如何合规进入美国</dc:title>
  <dc:subject>美加跨境家庭财富保护与传承 · 首期 S0–S2</dc:subject>
  <dc:creator>PptxGenJS</dc:creator>
  <cp:lastModifiedBy>PptxGenJS</cp:lastModifiedBy>
  <cp:revision>1</cp:revision>
  <dcterms:created xsi:type="dcterms:W3CDTF">2026-09-20T04:58:24Z</dcterms:created>
  <dcterms:modified xsi:type="dcterms:W3CDTF">2026-09-20T04:58:24Z</dcterms:modified>
</cp:coreProperties>
</file>