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zh-CN"/>
              <a:t>7/23/19</a:t>
            </a:fld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Click to edit Master text styles</a:t>
            </a:r>
          </a:p>
          <a:p>
            <a:pPr lvl="1"/>
            <a:r>
              <a:rPr lang="zh-CN"/>
              <a:t>Second level</a:t>
            </a:r>
          </a:p>
          <a:p>
            <a:pPr lvl="2"/>
            <a:r>
              <a:rPr lang="zh-CN"/>
              <a:t>Third level</a:t>
            </a:r>
          </a:p>
          <a:p>
            <a:pPr lvl="3"/>
            <a:r>
              <a:rPr lang="zh-CN"/>
              <a:t>Fourth level</a:t>
            </a:r>
          </a:p>
          <a:p>
            <a:pPr lvl="4"/>
            <a:r>
              <a:rPr lang="zh-CN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zh-CN"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S1 · 90 分钟。核心问题：孩子何时进入美国税务体系？学习目标：算出学生豁免年与 SPT 起点；说明 8843 的作用与两个截止日；列出居民前合规盘点清单。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把三问清单放到本讲：谁的身份——孩子何时成为美国税务居民；什么资产在哪国——进入美国税务体系之前的持仓；需要什么文件与申报——8843 与赠与、资金来源文件。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时间轴：0–15′ 学生豁免与 5 个日历年 · 15–35′ SPT 公式与例题 · 35–50′ Form 8843 · 50–70′ 居民前盘点 · 70–85′ 工作坊 · 85–90′ 三问清单与转介。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每张规则页都带核对标记与来源编号。已核对：可上讲台，讲前确认没有新公告；待复核：讲前必须回官方原文复核；未核对：完成官方核对前，不得上讲台。课件中以红色横幅标出未核对内容，核对完成后可删除横幅或整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陈家儿子 2024 年秋入读美国大学；豁免年 2024–2028；2029 年起成为美国税务居民（示意）。入学当年哪怕只有 1 天也算 1 年。居民起算日须用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F/J/M/Q 学生按“任何一部分日历年”计，共 5 个日历年不计入实质居住测试（SPT）；第 6 年起若要继续豁免，须证明无永久居留意图并实质遵守身份（IRC §7701(b)(5)(E)）。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以 2024 年秋入学为例：入学当年只在美几个月，也算第 1 个豁免年；豁免年为 2024–2028，天数自 2029 年起计入 SPT。月份高亮仅为示意。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未核对项：Closer connection、绿卡测试、F-1 → OPT → H-1B 的税务转折点（豁免年数用尽、身份转换日、首年 dual-status）。完成官方核对前，不得上讲台。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SPT：当年在美 ≥31 天，且 当年天数 + 前 1 年 ×1/3 + 前 2 年 ×1/6 ≥183；豁免年的天数不计。居民起算日须用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示意数字，仅用于演示公式。演示 1：120 + 90×1/3 + 60×1/6 = 160 &lt; 183，不满足。演示 2：150 + 150×1/3 + 150×1/6 = 225 ≥ 183，且当年 ≥31 天，满足。居民起算日与例外情形回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2024 秋入学 → 豁免年 2024–2028 → 2029 年首次计天数；若 2029 年在美 300 天，则该年已满足 183 天加权测试（C(2029)=300，前两年为豁免年计 0，W=300）。居民起算日须用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四步判断：① 这一年是否豁免年（豁免年天数按 0 计）；② 当年在美是否 ≥31 天；③ 加权合计是否 ≥183；④ 满足后居民起算日回 Pub. 519 复核，Closer connection 等例外为未核对项。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3 位虚拟学生判断 SPT 起点：(a) 2023 秋入学；(b) 2025 春入学，2027 暑期实习；(c) 2024 秋入学，2028 毕业后 OPT，2029 换 H-1B。答案在下一页。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参考要点：豁免年分别为 2023–2027、2025–2029、2024–2028，天数分别自 2028、2030、2029 年起计入；暑期实习不改变豁免计数；H-1B 不属豁免类别；以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Form 8843 是主张排除天数的声明；无金钱罚款，但漏报可能令被排除天数被计入 SPT。二手资料，讲前回 Form 8843 说明书与 Pub. 519 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有须预扣的美国工资并报 1040-NR 者，随 1040-NR，4/15；无此类工资或无需报税者，单独寄送，6/15。常见误说“每年 4/15 前”——分两种到期日。二手资料，讲前复核。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“学生在豁免期内没有任何申报义务”——豁免年仍须按情形提交 8843；有美国来源收入时另有 1040-NR 义务。“学生期间收到父母大额赠与要报 3520”——3520 Part IV 的义务人是 U.S. person，仍为非居民时通常不是申报人。“Form 8843 每年 4/15 前”——分两种到期日。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居民前盘点用于看清家底；成为居民后仍须依规申报，不得用于隐匿。窗口区间为示意（陈家儿子 2024–2028）。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18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居民前可做的合规盘点（用于看清家底；成为居民后仍须依规申报，不得用于隐匿）：盘点并保留赠与与资金来源文件；评估进入美国税务体系前的持仓（PFIC 与账户申报，未核对）；核对外国信托设立与 §679(a)(4)（未核对）；核对 TFSA、RESP、FHSA 在美国的处理（未核对）；规划赠与时点与 3520 义务的关系（衔接 S2）。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19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左侧“外国信托基础规则”已对照 IRS Form 3520 说明书。右侧 §679(a)(4) 居民化视同转移尚未核对，完成官方核对前不得上讲台。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20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PFIC：美国税务居民持有的加拿大共同基金、ETF 可能构成 PFIC，须报 Form 8621（未核对）。TFSA、RESP、FHSA 在美国的处理（未核对）；TFSA、RESP 等须逐项核对 Rev. Proc. 2020-17 条件。完成官方核对前不得上讲台。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21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有住所、配偶、受抚养人等“重大居住联系”者，出国读书通常仍为事实居民；按 Income Tax Folio S5-F1-C1 判断。二手资料，讲前回 CRA 原文复核。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22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工作坊流程为据本讲内容编排的建议，可按现场调整：算豁免年与 SPT 起点；判 8843 的截止日；盘居民前盘点表五项并标记有／无／不确定，不确定的项目就是转介触发点。最后把结论写回体检表（v0 → v1）。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23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转介触发点：豁免年即将用尽仍打算留美；持有加拿大基金、TFSA、RESP；已设立或拟设立信托。转介地图见系列文案规范 9.2。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24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三问清单收尾。谁的身份：孩子的豁免年、SPT 起点，居民起算日用 Pub. 519 复核。什么资产在哪国：居民前持仓与赠与资金。文件与申报：Form 8843（4/15 或 6/15）、赠与与资金来源文件。预告 S2：申报义务何时产生？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25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工具：SPT 计算器、8843 清单、居民前盘点表。SPT 计算器规格：输入每年在美天数 D(y)、当年是否豁免；C(y) = D(y) × (1 − 豁免)；W = C(y) + C(y−1)÷3 + C(y−2)÷6；满足 SPT ⇔ C(y) ≥ 31 且 W ≥ 183；居民起算日须用 Pub. 519 复核。表中数字为陈家示意。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26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本讲必核：IRS Pub. 519 与 Pub. 4756；Form 8843 说明书；Rev. Proc. 2020-17；IRC §679。O = 官方／一手来源，X = 二手线索，须回官方复核。</a:t>
            </a:r>
            <a:endParaRPr 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zh-CN"/>
              <a:t>27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66727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1002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355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900" dirty="0">
                <a:solidFill>
                  <a:srgbClr val="9AA9B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本讲座为教育性内容，不构成法律、税务、投资、保险或移民意见。规则截至 2026-09-19，请以官方来源及持牌专业人士的意见为准。</a:t>
            </a:r>
            <a:endParaRPr lang="zh-CN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null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rs.gov/node/937" TargetMode="External"/><Relationship Id="rId2" Type="http://schemas.openxmlformats.org/officeDocument/2006/relationships/hyperlink" Target="https://irs.gov/pub/irs-pdf/p4756.pdf" TargetMode="External"/><Relationship Id="rId3" Type="http://schemas.openxmlformats.org/officeDocument/2006/relationships/hyperlink" Target="https://www.irs.gov/instructions/i3520" TargetMode="External"/><Relationship Id="rId4" Type="http://schemas.openxmlformats.org/officeDocument/2006/relationships/hyperlink" Target="https://cdn.taxesforexpats.com/articles/non-us-citizens/form-8843-statement-for-exempt-inidividuals-and-individuals-with-medical-condition.html" TargetMode="External"/><Relationship Id="rId5" Type="http://schemas.openxmlformats.org/officeDocument/2006/relationships/hyperlink" Target="https://universityfinance.richmond.edu/payroll/international/year-end/8843.html" TargetMode="External"/><Relationship Id="rId6" Type="http://schemas.openxmlformats.org/officeDocument/2006/relationships/hyperlink" Target="https://www.crowe.com/ca/crowesoberman/insights/determining-residency" TargetMode="Externa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35040" y="731520"/>
            <a:ext cx="58521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zh-CN" sz="21000" b="1" dirty="0">
                <a:solidFill>
                  <a:srgbClr val="1D36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</a:t>
            </a:r>
            <a:endParaRPr lang="zh-CN" sz="21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68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《美加跨境家庭财富保护与传承》 讲座系列</a:t>
            </a:r>
            <a:endParaRPr lang="zh-CN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身份与“居民前窗口”</a:t>
            </a:r>
            <a:endParaRPr lang="zh-CN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</a:t>
            </a:r>
            <a:endParaRPr lang="zh-CN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148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孩子何时进入美国税务体系？</a:t>
            </a:r>
            <a:endParaRPr lang="zh-CN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25780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B9C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分钟  ·  首期招生 S0–S2  ·  规则核对基准日 2026-09-19</a:t>
            </a:r>
            <a:endParaRPr lang="zh-CN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开场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本讲的三问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83080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Who</a:t>
            </a:r>
            <a:endParaRPr lang="zh-CN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孩子何时成为美国税务居民？F-1 → OPT → H-1B：学生豁免、SPT、居民起算日。</a:t>
            </a:r>
            <a:endParaRPr lang="zh-CN" sz="1500" dirty="0"/>
          </a:p>
        </p:txBody>
      </p:sp>
      <p:sp>
        <p:nvSpPr>
          <p:cNvPr id="11" name="Shape 7"/>
          <p:cNvSpPr/>
          <p:nvPr/>
        </p:nvSpPr>
        <p:spPr>
          <a:xfrm>
            <a:off x="4338218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2" name="Shape 8"/>
          <p:cNvSpPr/>
          <p:nvPr/>
        </p:nvSpPr>
        <p:spPr>
          <a:xfrm>
            <a:off x="4658258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38" y="201168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572658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</a:t>
            </a:r>
            <a:endParaRPr lang="zh-CN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658258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资产在哪国？</a:t>
            </a:r>
            <a:endParaRPr lang="zh-CN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4658258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进入美国税务体系之前，家里有哪些持仓：加拿大基金／ETF、TFSA、RESP、信托、赠与资金。</a:t>
            </a:r>
            <a:endParaRPr lang="zh-CN" sz="1500" dirty="0"/>
          </a:p>
        </p:txBody>
      </p:sp>
      <p:sp>
        <p:nvSpPr>
          <p:cNvPr id="17" name="Shape 12"/>
          <p:cNvSpPr/>
          <p:nvPr/>
        </p:nvSpPr>
        <p:spPr>
          <a:xfrm>
            <a:off x="8127797" y="1554480"/>
            <a:ext cx="3515258" cy="3520440"/>
          </a:xfrm>
          <a:prstGeom prst="roundRect">
            <a:avLst>
              <a:gd name="adj" fmla="val 2601"/>
            </a:avLst>
          </a:prstGeom>
          <a:solidFill>
            <a:srgbClr val="F0F4F7"/>
          </a:solidFill>
          <a:ln/>
        </p:spPr>
      </p:sp>
      <p:sp>
        <p:nvSpPr>
          <p:cNvPr id="18" name="Shape 13"/>
          <p:cNvSpPr/>
          <p:nvPr/>
        </p:nvSpPr>
        <p:spPr>
          <a:xfrm>
            <a:off x="8447837" y="182880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717" y="2011680"/>
            <a:ext cx="365760" cy="3657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62237" y="1828800"/>
            <a:ext cx="2052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to file</a:t>
            </a:r>
            <a:endParaRPr lang="zh-CN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47837" y="288036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需要什么文件与申报？</a:t>
            </a:r>
            <a:endParaRPr lang="zh-CN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447837" y="3520440"/>
            <a:ext cx="287517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8843（两个截止日）、赠与与资金来源文件、居民前盘点表。</a:t>
            </a:r>
            <a:endParaRPr lang="zh-CN" sz="1500" dirty="0"/>
          </a:p>
        </p:txBody>
      </p:sp>
      <p:sp>
        <p:nvSpPr>
          <p:cNvPr id="23" name="Shape 17"/>
          <p:cNvSpPr/>
          <p:nvPr/>
        </p:nvSpPr>
        <p:spPr>
          <a:xfrm>
            <a:off x="548640" y="5349240"/>
            <a:ext cx="11094415" cy="548640"/>
          </a:xfrm>
          <a:prstGeom prst="roundRect">
            <a:avLst>
              <a:gd name="adj" fmla="val 16667"/>
            </a:avLst>
          </a:prstGeom>
          <a:solidFill>
            <a:srgbClr val="13233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914400" y="534924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收尾时，我们会用同一张三问清单回答这三个问题。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</a:t>
            </a:fld>
            <a:endParaRPr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导览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本讲目标与 90 分钟时间轴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算出学生豁免年与 SPT 起点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4338218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0" name="Shape 6"/>
          <p:cNvSpPr/>
          <p:nvPr/>
        </p:nvSpPr>
        <p:spPr>
          <a:xfrm>
            <a:off x="4612538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698" y="201168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89778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说明 8843 的作用与两个截止日</a:t>
            </a:r>
            <a:endParaRPr lang="zh-CN" sz="1600" dirty="0"/>
          </a:p>
        </p:txBody>
      </p:sp>
      <p:sp>
        <p:nvSpPr>
          <p:cNvPr id="13" name="Shape 8"/>
          <p:cNvSpPr/>
          <p:nvPr/>
        </p:nvSpPr>
        <p:spPr>
          <a:xfrm>
            <a:off x="8127797" y="1554480"/>
            <a:ext cx="3515258" cy="1188720"/>
          </a:xfrm>
          <a:prstGeom prst="roundRect">
            <a:avLst>
              <a:gd name="adj" fmla="val 7692"/>
            </a:avLst>
          </a:prstGeom>
          <a:solidFill>
            <a:srgbClr val="E3F1F3"/>
          </a:solidFill>
          <a:ln/>
        </p:spPr>
      </p:sp>
      <p:sp>
        <p:nvSpPr>
          <p:cNvPr id="14" name="Shape 9"/>
          <p:cNvSpPr/>
          <p:nvPr/>
        </p:nvSpPr>
        <p:spPr>
          <a:xfrm>
            <a:off x="8402117" y="18745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277" y="201168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179357" y="1554480"/>
            <a:ext cx="223509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列出居民前合规盘点清单</a:t>
            </a:r>
            <a:endParaRPr lang="zh-CN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3108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时间轴</a:t>
            </a:r>
            <a:endParaRPr lang="zh-CN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19" name="Text 13"/>
          <p:cNvSpPr txBox="1"/>
          <p:nvPr/>
        </p:nvSpPr>
        <p:spPr>
          <a:xfrm>
            <a:off x="685800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685800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0–15′</a:t>
            </a:r>
            <a:endParaRPr lang="zh-CN" sz="1300" dirty="0"/>
          </a:p>
        </p:txBody>
      </p:sp>
      <p:sp>
        <p:nvSpPr>
          <p:cNvPr id="21" name="Text 15"/>
          <p:cNvSpPr txBox="1"/>
          <p:nvPr/>
        </p:nvSpPr>
        <p:spPr>
          <a:xfrm>
            <a:off x="685800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学生豁免与 5 个日历年</a:t>
            </a:r>
            <a:endParaRPr lang="zh-CN" sz="1300" dirty="0"/>
          </a:p>
        </p:txBody>
      </p:sp>
      <p:sp>
        <p:nvSpPr>
          <p:cNvPr id="22" name="Shape 16"/>
          <p:cNvSpPr/>
          <p:nvPr/>
        </p:nvSpPr>
        <p:spPr>
          <a:xfrm>
            <a:off x="2415997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553157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2553157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15–35′</a:t>
            </a:r>
            <a:endParaRPr lang="zh-CN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2553157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公式与例题</a:t>
            </a:r>
            <a:endParaRPr lang="zh-CN" sz="1300" dirty="0"/>
          </a:p>
        </p:txBody>
      </p:sp>
      <p:sp>
        <p:nvSpPr>
          <p:cNvPr id="26" name="Shape 20"/>
          <p:cNvSpPr/>
          <p:nvPr/>
        </p:nvSpPr>
        <p:spPr>
          <a:xfrm>
            <a:off x="4283354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4420514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400" dirty="0"/>
          </a:p>
        </p:txBody>
      </p:sp>
      <p:sp>
        <p:nvSpPr>
          <p:cNvPr id="28" name="Text 22"/>
          <p:cNvSpPr txBox="1"/>
          <p:nvPr/>
        </p:nvSpPr>
        <p:spPr>
          <a:xfrm>
            <a:off x="4420514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35–50′</a:t>
            </a:r>
            <a:endParaRPr lang="zh-CN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4420514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</a:t>
            </a:r>
            <a:endParaRPr lang="zh-CN" sz="1300" dirty="0"/>
          </a:p>
        </p:txBody>
      </p:sp>
      <p:sp>
        <p:nvSpPr>
          <p:cNvPr id="30" name="Shape 24"/>
          <p:cNvSpPr/>
          <p:nvPr/>
        </p:nvSpPr>
        <p:spPr>
          <a:xfrm>
            <a:off x="6150712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6287872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6287872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50–70′</a:t>
            </a:r>
            <a:endParaRPr lang="zh-CN" sz="1300" dirty="0"/>
          </a:p>
        </p:txBody>
      </p:sp>
      <p:sp>
        <p:nvSpPr>
          <p:cNvPr id="33" name="Text 27"/>
          <p:cNvSpPr txBox="1"/>
          <p:nvPr/>
        </p:nvSpPr>
        <p:spPr>
          <a:xfrm>
            <a:off x="6287872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</a:t>
            </a:r>
            <a:endParaRPr lang="zh-CN" sz="1300" dirty="0"/>
          </a:p>
        </p:txBody>
      </p:sp>
      <p:sp>
        <p:nvSpPr>
          <p:cNvPr id="34" name="Shape 28"/>
          <p:cNvSpPr/>
          <p:nvPr/>
        </p:nvSpPr>
        <p:spPr>
          <a:xfrm>
            <a:off x="8018069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8155229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400" dirty="0"/>
          </a:p>
        </p:txBody>
      </p:sp>
      <p:sp>
        <p:nvSpPr>
          <p:cNvPr id="36" name="Text 30"/>
          <p:cNvSpPr txBox="1"/>
          <p:nvPr/>
        </p:nvSpPr>
        <p:spPr>
          <a:xfrm>
            <a:off x="8155229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70–85′</a:t>
            </a:r>
            <a:endParaRPr lang="zh-CN" sz="1300" dirty="0"/>
          </a:p>
        </p:txBody>
      </p:sp>
      <p:sp>
        <p:nvSpPr>
          <p:cNvPr id="37" name="Text 31"/>
          <p:cNvSpPr txBox="1"/>
          <p:nvPr/>
        </p:nvSpPr>
        <p:spPr>
          <a:xfrm>
            <a:off x="8155229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工作坊</a:t>
            </a:r>
            <a:endParaRPr lang="zh-CN" sz="1300" dirty="0"/>
          </a:p>
        </p:txBody>
      </p:sp>
      <p:sp>
        <p:nvSpPr>
          <p:cNvPr id="38" name="Shape 32"/>
          <p:cNvSpPr/>
          <p:nvPr/>
        </p:nvSpPr>
        <p:spPr>
          <a:xfrm>
            <a:off x="9885426" y="3520440"/>
            <a:ext cx="1757629" cy="2103120"/>
          </a:xfrm>
          <a:prstGeom prst="roundRect">
            <a:avLst>
              <a:gd name="adj" fmla="val 5202"/>
            </a:avLst>
          </a:prstGeom>
          <a:solidFill>
            <a:srgbClr val="F0F4F7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10022586" y="3657600"/>
            <a:ext cx="365760" cy="36576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zh-CN" sz="1400" dirty="0"/>
          </a:p>
        </p:txBody>
      </p:sp>
      <p:sp>
        <p:nvSpPr>
          <p:cNvPr id="40" name="Text 34"/>
          <p:cNvSpPr txBox="1"/>
          <p:nvPr/>
        </p:nvSpPr>
        <p:spPr>
          <a:xfrm>
            <a:off x="10022586" y="4142232"/>
            <a:ext cx="148330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85–90′</a:t>
            </a:r>
            <a:endParaRPr lang="zh-CN" sz="1300" dirty="0"/>
          </a:p>
        </p:txBody>
      </p:sp>
      <p:sp>
        <p:nvSpPr>
          <p:cNvPr id="41" name="Text 35"/>
          <p:cNvSpPr txBox="1"/>
          <p:nvPr/>
        </p:nvSpPr>
        <p:spPr>
          <a:xfrm>
            <a:off x="10022586" y="4434840"/>
            <a:ext cx="148330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三问清单与转介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3</a:t>
            </a:fld>
            <a:endParaRPr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阅读指南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怎么读这套课件：三级规则核对标记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901952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331720" y="1719072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已对照官方页面、法条或政府公报</a:t>
            </a:r>
            <a:endParaRPr lang="zh-CN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0" y="1719072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可上讲台；讲前只需确认没有新公告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724912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3072384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331720" y="2889504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仅见二手资料，或为自行推算</a:t>
            </a:r>
            <a:endParaRPr lang="zh-CN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2889504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讲前必须回官方原文复核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895344"/>
            <a:ext cx="11094415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4242816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331720" y="4059936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</a:t>
            </a:r>
            <a:endParaRPr lang="zh-CN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0" y="4059936"/>
            <a:ext cx="4053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完成官方核对前，不得上讲台；课件以红色横幅标出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来源编号：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= 官方／一手来源；X = 二手线索（仅用于找线索，须回官方复核）。完整链接见每讲最后一页。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时间基准：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所有数字与条文均为规则核对基准日 2026-09-19 的状态；每场开讲前请逐项回官方来源复核。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4</a:t>
            </a:fld>
            <a:endParaRPr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陈家场景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陈家儿子：何时进入美国税务体系？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81328"/>
            <a:ext cx="1506017" cy="274320"/>
          </a:xfrm>
          <a:prstGeom prst="roundRect">
            <a:avLst>
              <a:gd name="adj" fmla="val 50000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年秋入学</a:t>
            </a:r>
            <a:endParaRPr lang="zh-CN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zh-CN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1</a:t>
            </a:r>
            <a:endParaRPr lang="zh-CN" sz="1300" dirty="0"/>
          </a:p>
        </p:txBody>
      </p:sp>
      <p:sp>
        <p:nvSpPr>
          <p:cNvPr id="10" name="Shape 7"/>
          <p:cNvSpPr/>
          <p:nvPr/>
        </p:nvSpPr>
        <p:spPr>
          <a:xfrm>
            <a:off x="2146619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146619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zh-CN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2192339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2</a:t>
            </a:r>
            <a:endParaRPr lang="zh-CN" sz="1300" dirty="0"/>
          </a:p>
        </p:txBody>
      </p:sp>
      <p:sp>
        <p:nvSpPr>
          <p:cNvPr id="13" name="Shape 10"/>
          <p:cNvSpPr/>
          <p:nvPr/>
        </p:nvSpPr>
        <p:spPr>
          <a:xfrm>
            <a:off x="3744599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744599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zh-CN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3790319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3</a:t>
            </a:r>
            <a:endParaRPr lang="zh-CN" sz="1300" dirty="0"/>
          </a:p>
        </p:txBody>
      </p:sp>
      <p:sp>
        <p:nvSpPr>
          <p:cNvPr id="16" name="Shape 13"/>
          <p:cNvSpPr/>
          <p:nvPr/>
        </p:nvSpPr>
        <p:spPr>
          <a:xfrm>
            <a:off x="5342578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342578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5388298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4</a:t>
            </a:r>
            <a:endParaRPr lang="zh-CN" sz="1300" dirty="0"/>
          </a:p>
        </p:txBody>
      </p:sp>
      <p:sp>
        <p:nvSpPr>
          <p:cNvPr id="19" name="Shape 16"/>
          <p:cNvSpPr/>
          <p:nvPr/>
        </p:nvSpPr>
        <p:spPr>
          <a:xfrm>
            <a:off x="6940557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1B7F8C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940557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400" dirty="0"/>
          </a:p>
        </p:txBody>
      </p:sp>
      <p:sp>
        <p:nvSpPr>
          <p:cNvPr id="21" name="Text 18"/>
          <p:cNvSpPr txBox="1"/>
          <p:nvPr/>
        </p:nvSpPr>
        <p:spPr>
          <a:xfrm>
            <a:off x="6986277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5</a:t>
            </a:r>
            <a:endParaRPr lang="zh-CN" sz="1300" dirty="0"/>
          </a:p>
        </p:txBody>
      </p:sp>
      <p:sp>
        <p:nvSpPr>
          <p:cNvPr id="22" name="Shape 19"/>
          <p:cNvSpPr/>
          <p:nvPr/>
        </p:nvSpPr>
        <p:spPr>
          <a:xfrm>
            <a:off x="8538537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3B4BA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538537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584257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首次计入天数</a:t>
            </a:r>
            <a:endParaRPr lang="zh-CN" sz="1300" dirty="0"/>
          </a:p>
        </p:txBody>
      </p:sp>
      <p:sp>
        <p:nvSpPr>
          <p:cNvPr id="25" name="Shape 22"/>
          <p:cNvSpPr/>
          <p:nvPr/>
        </p:nvSpPr>
        <p:spPr>
          <a:xfrm>
            <a:off x="10136516" y="1920240"/>
            <a:ext cx="1506539" cy="1371600"/>
          </a:xfrm>
          <a:prstGeom prst="roundRect">
            <a:avLst>
              <a:gd name="adj" fmla="val 6667"/>
            </a:avLst>
          </a:prstGeom>
          <a:solidFill>
            <a:srgbClr val="E6E9F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0136516" y="2057400"/>
            <a:ext cx="15065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4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2030</a:t>
            </a:r>
            <a:endParaRPr lang="zh-CN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10182236" y="2651760"/>
            <a:ext cx="14150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继续计入</a:t>
            </a:r>
            <a:endParaRPr lang="zh-CN" sz="1300" dirty="0"/>
          </a:p>
        </p:txBody>
      </p:sp>
      <p:sp>
        <p:nvSpPr>
          <p:cNvPr id="28" name="Shape 25"/>
          <p:cNvSpPr/>
          <p:nvPr/>
        </p:nvSpPr>
        <p:spPr>
          <a:xfrm>
            <a:off x="548640" y="3520440"/>
            <a:ext cx="7898457" cy="0"/>
          </a:xfrm>
          <a:prstGeom prst="line">
            <a:avLst/>
          </a:prstGeom>
          <a:noFill/>
          <a:ln w="31750">
            <a:solidFill>
              <a:srgbClr val="1B7F8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48640" y="3611880"/>
            <a:ext cx="789845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学生豁免：这 5 个日历年的天数不计入 SPT</a:t>
            </a:r>
            <a:endParaRPr lang="zh-CN" sz="1500" dirty="0"/>
          </a:p>
        </p:txBody>
      </p:sp>
      <p:sp>
        <p:nvSpPr>
          <p:cNvPr id="30" name="Shape 27"/>
          <p:cNvSpPr/>
          <p:nvPr/>
        </p:nvSpPr>
        <p:spPr>
          <a:xfrm>
            <a:off x="8538537" y="3520440"/>
            <a:ext cx="3104519" cy="0"/>
          </a:xfrm>
          <a:prstGeom prst="line">
            <a:avLst/>
          </a:prstGeom>
          <a:noFill/>
          <a:ln w="31750">
            <a:solidFill>
              <a:srgbClr val="3B4BA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8538537" y="3611880"/>
            <a:ext cx="31045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年起天数开始计入；若满足 SPT，即成为美国税务居民（示意）</a:t>
            </a:r>
            <a:endParaRPr lang="zh-CN" sz="1300" dirty="0"/>
          </a:p>
        </p:txBody>
      </p:sp>
      <p:sp>
        <p:nvSpPr>
          <p:cNvPr id="32" name="Shape 29"/>
          <p:cNvSpPr/>
          <p:nvPr/>
        </p:nvSpPr>
        <p:spPr>
          <a:xfrm>
            <a:off x="548640" y="466344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E3F1F3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4663440"/>
            <a:ext cx="103628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入学当年，哪怕只有 1 天，也算 1 个日历年。</a:t>
            </a:r>
            <a:endParaRPr lang="zh-CN" sz="1600" dirty="0"/>
          </a:p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示意，非个案：居民起算日须用 Pub. 519 复核。</a:t>
            </a:r>
            <a:endParaRPr lang="zh-CN" sz="16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5</a:t>
            </a:fld>
            <a:endParaRPr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学生豁免与 5 个日历年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学生豁免：5 个日历年不计入 SPT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383280" cy="4251960"/>
          </a:xfrm>
          <a:prstGeom prst="roundRect">
            <a:avLst>
              <a:gd name="adj" fmla="val 2703"/>
            </a:avLst>
          </a:prstGeom>
          <a:solidFill>
            <a:srgbClr val="13233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17830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1148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个日历年</a:t>
            </a:r>
            <a:endParaRPr lang="zh-CN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7548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 SPT</a:t>
            </a:r>
            <a:endParaRPr lang="zh-CN" sz="1600" dirty="0"/>
          </a:p>
        </p:txBody>
      </p:sp>
      <p:sp>
        <p:nvSpPr>
          <p:cNvPr id="10" name="Shape 7"/>
          <p:cNvSpPr/>
          <p:nvPr/>
        </p:nvSpPr>
        <p:spPr>
          <a:xfrm>
            <a:off x="4206240" y="1554480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1" name="Shape 8"/>
          <p:cNvSpPr/>
          <p:nvPr/>
        </p:nvSpPr>
        <p:spPr>
          <a:xfrm>
            <a:off x="4434840" y="1755648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892808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2080" y="16459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适用对象</a:t>
            </a:r>
            <a:endParaRPr lang="zh-CN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212080" y="1965960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F／J／M／Q 类学生</a:t>
            </a:r>
            <a:endParaRPr lang="zh-CN" sz="1300" dirty="0"/>
          </a:p>
        </p:txBody>
      </p:sp>
      <p:sp>
        <p:nvSpPr>
          <p:cNvPr id="15" name="Shape 11"/>
          <p:cNvSpPr/>
          <p:nvPr/>
        </p:nvSpPr>
        <p:spPr>
          <a:xfrm>
            <a:off x="4206240" y="2642616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16" name="Shape 12"/>
          <p:cNvSpPr/>
          <p:nvPr/>
        </p:nvSpPr>
        <p:spPr>
          <a:xfrm>
            <a:off x="4434840" y="2843784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980944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212080" y="273405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怎么数</a:t>
            </a:r>
            <a:endParaRPr lang="zh-CN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212080" y="3054096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按“任何一部分日历年”计：入学当年哪怕只有 1 天，也算 1 年</a:t>
            </a:r>
            <a:endParaRPr lang="zh-CN" sz="1300" dirty="0"/>
          </a:p>
        </p:txBody>
      </p:sp>
      <p:sp>
        <p:nvSpPr>
          <p:cNvPr id="20" name="Shape 15"/>
          <p:cNvSpPr/>
          <p:nvPr/>
        </p:nvSpPr>
        <p:spPr>
          <a:xfrm>
            <a:off x="4206240" y="3730752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21" name="Shape 16"/>
          <p:cNvSpPr/>
          <p:nvPr/>
        </p:nvSpPr>
        <p:spPr>
          <a:xfrm>
            <a:off x="4434840" y="393192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69080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382219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豁免年的天数</a:t>
            </a:r>
            <a:endParaRPr lang="zh-CN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4142232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不计入实质居住测试（SPT）</a:t>
            </a:r>
            <a:endParaRPr lang="zh-CN" sz="1300" dirty="0"/>
          </a:p>
        </p:txBody>
      </p:sp>
      <p:sp>
        <p:nvSpPr>
          <p:cNvPr id="25" name="Shape 19"/>
          <p:cNvSpPr/>
          <p:nvPr/>
        </p:nvSpPr>
        <p:spPr>
          <a:xfrm>
            <a:off x="4206240" y="4818888"/>
            <a:ext cx="7436815" cy="960120"/>
          </a:xfrm>
          <a:prstGeom prst="roundRect">
            <a:avLst>
              <a:gd name="adj" fmla="val 9524"/>
            </a:avLst>
          </a:prstGeom>
          <a:solidFill>
            <a:srgbClr val="F0F4F7"/>
          </a:solidFill>
          <a:ln/>
        </p:spPr>
      </p:sp>
      <p:sp>
        <p:nvSpPr>
          <p:cNvPr id="26" name="Shape 20"/>
          <p:cNvSpPr/>
          <p:nvPr/>
        </p:nvSpPr>
        <p:spPr>
          <a:xfrm>
            <a:off x="4434840" y="5020056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1572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12080" y="4910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年起</a:t>
            </a:r>
            <a:endParaRPr lang="zh-CN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212080" y="5230368"/>
            <a:ext cx="620237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若要继续豁免：须证明无永久居留意图，并实质遵守身份（IRC §7701(b)(5)(E)）</a:t>
            </a:r>
            <a:endParaRPr lang="zh-CN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6</a:t>
            </a:fld>
            <a:endParaRPr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学生豁免与 5 个日历年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“任何一部分日历年”怎么数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示例：2024 年秋季入学（月份为示意）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月</a:t>
            </a:r>
            <a:endParaRPr lang="zh-CN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477747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月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240685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月</a:t>
            </a:r>
            <a:endParaRPr lang="zh-CN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333596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月</a:t>
            </a:r>
            <a:endParaRPr lang="zh-CN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26506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月</a:t>
            </a:r>
            <a:endParaRPr lang="zh-CN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19417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月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123280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月</a:t>
            </a:r>
            <a:endParaRPr lang="zh-CN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05238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F0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月</a:t>
            </a:r>
            <a:endParaRPr lang="zh-CN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98149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月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910599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月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9839706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月</a:t>
            </a:r>
            <a:endParaRPr lang="zh-CN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768813" y="2011680"/>
            <a:ext cx="874243" cy="548640"/>
          </a:xfrm>
          <a:prstGeom prst="roundRect">
            <a:avLst>
              <a:gd name="adj" fmla="val 13333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月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26974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入学当年只在美几个月——仍算 1 个日历年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3429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于是，五个豁免年依次是：</a:t>
            </a:r>
            <a:endParaRPr lang="zh-CN" sz="1600" dirty="0"/>
          </a:p>
        </p:txBody>
      </p:sp>
      <p:sp>
        <p:nvSpPr>
          <p:cNvPr id="21" name="Shape 18"/>
          <p:cNvSpPr/>
          <p:nvPr/>
        </p:nvSpPr>
        <p:spPr>
          <a:xfrm>
            <a:off x="54864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4864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zh-CN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年</a:t>
            </a:r>
            <a:endParaRPr lang="zh-CN" sz="1300" dirty="0"/>
          </a:p>
        </p:txBody>
      </p:sp>
      <p:sp>
        <p:nvSpPr>
          <p:cNvPr id="24" name="Shape 21"/>
          <p:cNvSpPr/>
          <p:nvPr/>
        </p:nvSpPr>
        <p:spPr>
          <a:xfrm>
            <a:off x="219456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219456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zh-CN" sz="2200" dirty="0"/>
          </a:p>
        </p:txBody>
      </p:sp>
      <p:sp>
        <p:nvSpPr>
          <p:cNvPr id="26" name="Text 23"/>
          <p:cNvSpPr txBox="1"/>
          <p:nvPr/>
        </p:nvSpPr>
        <p:spPr>
          <a:xfrm>
            <a:off x="219456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年</a:t>
            </a:r>
            <a:endParaRPr lang="zh-CN" sz="1300" dirty="0"/>
          </a:p>
        </p:txBody>
      </p:sp>
      <p:sp>
        <p:nvSpPr>
          <p:cNvPr id="27" name="Shape 24"/>
          <p:cNvSpPr/>
          <p:nvPr/>
        </p:nvSpPr>
        <p:spPr>
          <a:xfrm>
            <a:off x="384048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84048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zh-CN" sz="2200" dirty="0"/>
          </a:p>
        </p:txBody>
      </p:sp>
      <p:sp>
        <p:nvSpPr>
          <p:cNvPr id="29" name="Text 26"/>
          <p:cNvSpPr txBox="1"/>
          <p:nvPr/>
        </p:nvSpPr>
        <p:spPr>
          <a:xfrm>
            <a:off x="384048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年</a:t>
            </a:r>
            <a:endParaRPr lang="zh-CN" sz="1300" dirty="0"/>
          </a:p>
        </p:txBody>
      </p:sp>
      <p:sp>
        <p:nvSpPr>
          <p:cNvPr id="30" name="Shape 27"/>
          <p:cNvSpPr/>
          <p:nvPr/>
        </p:nvSpPr>
        <p:spPr>
          <a:xfrm>
            <a:off x="548640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548640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200" dirty="0"/>
          </a:p>
        </p:txBody>
      </p:sp>
      <p:sp>
        <p:nvSpPr>
          <p:cNvPr id="32" name="Text 29"/>
          <p:cNvSpPr txBox="1"/>
          <p:nvPr/>
        </p:nvSpPr>
        <p:spPr>
          <a:xfrm>
            <a:off x="548640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年</a:t>
            </a:r>
            <a:endParaRPr lang="zh-CN" sz="1300" dirty="0"/>
          </a:p>
        </p:txBody>
      </p:sp>
      <p:sp>
        <p:nvSpPr>
          <p:cNvPr id="33" name="Shape 30"/>
          <p:cNvSpPr/>
          <p:nvPr/>
        </p:nvSpPr>
        <p:spPr>
          <a:xfrm>
            <a:off x="713232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1B7F8C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713232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713232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5 年</a:t>
            </a:r>
            <a:endParaRPr lang="zh-CN" sz="1300" dirty="0"/>
          </a:p>
        </p:txBody>
      </p:sp>
      <p:sp>
        <p:nvSpPr>
          <p:cNvPr id="36" name="Shape 33"/>
          <p:cNvSpPr/>
          <p:nvPr/>
        </p:nvSpPr>
        <p:spPr>
          <a:xfrm>
            <a:off x="8778240" y="3931920"/>
            <a:ext cx="1417320" cy="1097280"/>
          </a:xfrm>
          <a:prstGeom prst="roundRect">
            <a:avLst>
              <a:gd name="adj" fmla="val 8333"/>
            </a:avLst>
          </a:prstGeom>
          <a:solidFill>
            <a:srgbClr val="3B4BA0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8778240" y="40233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200" dirty="0"/>
          </a:p>
        </p:txBody>
      </p:sp>
      <p:sp>
        <p:nvSpPr>
          <p:cNvPr id="38" name="Text 35"/>
          <p:cNvSpPr txBox="1"/>
          <p:nvPr/>
        </p:nvSpPr>
        <p:spPr>
          <a:xfrm>
            <a:off x="8778240" y="4553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年</a:t>
            </a:r>
            <a:endParaRPr lang="zh-CN" sz="1300" dirty="0"/>
          </a:p>
        </p:txBody>
      </p:sp>
      <p:sp>
        <p:nvSpPr>
          <p:cNvPr id="39" name="Text 36"/>
          <p:cNvSpPr txBox="1"/>
          <p:nvPr/>
        </p:nvSpPr>
        <p:spPr>
          <a:xfrm>
            <a:off x="859536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年起：天数开始计入 SPT</a:t>
            </a:r>
            <a:endParaRPr lang="zh-CN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548640" y="5257800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 2024–2028  ·  天数自 2029 年起计入</a:t>
            </a:r>
            <a:endParaRPr lang="zh-CN" sz="1700" dirty="0"/>
          </a:p>
        </p:txBody>
      </p:sp>
      <p:sp>
        <p:nvSpPr>
          <p:cNvPr id="41" name="Text 3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7</a:t>
            </a:fld>
            <a:endParaRPr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0–15′ · 其他判断点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→ OPT → H-1B：待核的判断点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未核对：完成官方核对前，不得上讲台。以下为待核清单，核对后再决定保留或删除。</a:t>
            </a:r>
            <a:endParaRPr lang="zh-CN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4378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F-1／J-1 在读</a:t>
            </a:r>
            <a:endParaRPr lang="zh-CN" sz="1600" dirty="0"/>
          </a:p>
        </p:txBody>
      </p:sp>
      <p:sp>
        <p:nvSpPr>
          <p:cNvPr id="9" name="Shape 5"/>
          <p:cNvSpPr/>
          <p:nvPr/>
        </p:nvSpPr>
        <p:spPr>
          <a:xfrm>
            <a:off x="326578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0" name="Text 6"/>
          <p:cNvSpPr txBox="1"/>
          <p:nvPr/>
        </p:nvSpPr>
        <p:spPr>
          <a:xfrm>
            <a:off x="369554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</a:t>
            </a:r>
            <a:endParaRPr lang="zh-CN" sz="1600" dirty="0"/>
          </a:p>
        </p:txBody>
      </p:sp>
      <p:sp>
        <p:nvSpPr>
          <p:cNvPr id="11" name="Shape 7"/>
          <p:cNvSpPr/>
          <p:nvPr/>
        </p:nvSpPr>
        <p:spPr>
          <a:xfrm>
            <a:off x="591754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2" name="Text 8"/>
          <p:cNvSpPr txBox="1"/>
          <p:nvPr/>
        </p:nvSpPr>
        <p:spPr>
          <a:xfrm>
            <a:off x="634730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H-1B</a:t>
            </a:r>
            <a:endParaRPr lang="zh-CN" sz="1600" dirty="0"/>
          </a:p>
        </p:txBody>
      </p:sp>
      <p:sp>
        <p:nvSpPr>
          <p:cNvPr id="13" name="Shape 9"/>
          <p:cNvSpPr/>
          <p:nvPr/>
        </p:nvSpPr>
        <p:spPr>
          <a:xfrm>
            <a:off x="8569300" y="2514600"/>
            <a:ext cx="356616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4" name="Text 10"/>
          <p:cNvSpPr txBox="1"/>
          <p:nvPr/>
        </p:nvSpPr>
        <p:spPr>
          <a:xfrm>
            <a:off x="8999068" y="2194560"/>
            <a:ext cx="2148840" cy="640080"/>
          </a:xfrm>
          <a:prstGeom prst="roundRect">
            <a:avLst>
              <a:gd name="adj" fmla="val 17143"/>
            </a:avLst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</a:t>
            </a:r>
            <a:endParaRPr lang="zh-CN" sz="1600" dirty="0"/>
          </a:p>
        </p:txBody>
      </p:sp>
      <p:sp>
        <p:nvSpPr>
          <p:cNvPr id="15" name="Shape 11"/>
          <p:cNvSpPr/>
          <p:nvPr/>
        </p:nvSpPr>
        <p:spPr>
          <a:xfrm>
            <a:off x="548640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012338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822960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Closer connection</a:t>
            </a:r>
            <a:endParaRPr lang="zh-CN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822960" y="452628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尚未核对；核对前不下结论。</a:t>
            </a:r>
            <a:endParaRPr lang="zh-CN" sz="1400" dirty="0"/>
          </a:p>
        </p:txBody>
      </p:sp>
      <p:sp>
        <p:nvSpPr>
          <p:cNvPr id="19" name="Shape 15"/>
          <p:cNvSpPr/>
          <p:nvPr/>
        </p:nvSpPr>
        <p:spPr>
          <a:xfrm>
            <a:off x="4338218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801917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4612538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绿卡测试</a:t>
            </a:r>
            <a:endParaRPr lang="zh-CN" sz="1700" dirty="0"/>
          </a:p>
        </p:txBody>
      </p:sp>
      <p:sp>
        <p:nvSpPr>
          <p:cNvPr id="22" name="Text 18"/>
          <p:cNvSpPr txBox="1"/>
          <p:nvPr/>
        </p:nvSpPr>
        <p:spPr>
          <a:xfrm>
            <a:off x="4612538" y="452628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尚未核对；核对前不下结论。</a:t>
            </a:r>
            <a:endParaRPr lang="zh-CN" sz="1400" dirty="0"/>
          </a:p>
        </p:txBody>
      </p:sp>
      <p:sp>
        <p:nvSpPr>
          <p:cNvPr id="23" name="Shape 19"/>
          <p:cNvSpPr/>
          <p:nvPr/>
        </p:nvSpPr>
        <p:spPr>
          <a:xfrm>
            <a:off x="8127797" y="3108960"/>
            <a:ext cx="3515258" cy="2697480"/>
          </a:xfrm>
          <a:prstGeom prst="roundRect">
            <a:avLst>
              <a:gd name="adj" fmla="val 3390"/>
            </a:avLst>
          </a:prstGeom>
          <a:solidFill>
            <a:srgbClr val="FBE6E3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10591495" y="329184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8402117" y="37033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F-1 → OPT → H-1B 的税务转折点</a:t>
            </a:r>
            <a:endParaRPr lang="zh-CN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8402117" y="4526280"/>
            <a:ext cx="29666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豁免年数用尽</a:t>
            </a:r>
            <a:endParaRPr lang="zh-CN" sz="14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身份转换日</a:t>
            </a:r>
            <a:endParaRPr lang="zh-CN" sz="1400" dirty="0"/>
          </a:p>
          <a:p>
            <a:pPr marL="203200" indent="-203200"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首年 dual-status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8</a:t>
            </a:fld>
            <a:endParaRPr lang="zh-C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SPT：一个 31 天门槛 + 一个加权公式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SPT ⇔ 条件 ① 且 条件 ②</a:t>
            </a:r>
            <a:endParaRPr lang="zh-CN" sz="1600" dirty="0"/>
          </a:p>
        </p:txBody>
      </p:sp>
      <p:sp>
        <p:nvSpPr>
          <p:cNvPr id="7" name="Shape 4"/>
          <p:cNvSpPr/>
          <p:nvPr/>
        </p:nvSpPr>
        <p:spPr>
          <a:xfrm>
            <a:off x="104378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18094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13522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D(y) × 1</a:t>
            </a:r>
            <a:endParaRPr lang="zh-CN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328406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zh-CN" sz="2800" dirty="0"/>
          </a:p>
        </p:txBody>
      </p:sp>
      <p:sp>
        <p:nvSpPr>
          <p:cNvPr id="11" name="Shape 8"/>
          <p:cNvSpPr/>
          <p:nvPr/>
        </p:nvSpPr>
        <p:spPr>
          <a:xfrm>
            <a:off x="374126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87842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 1 年</a:t>
            </a:r>
            <a:endParaRPr lang="zh-CN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383270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D(y−1) × 1/3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598154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zh-CN" sz="2800" dirty="0"/>
          </a:p>
        </p:txBody>
      </p:sp>
      <p:sp>
        <p:nvSpPr>
          <p:cNvPr id="15" name="Shape 12"/>
          <p:cNvSpPr/>
          <p:nvPr/>
        </p:nvSpPr>
        <p:spPr>
          <a:xfrm>
            <a:off x="6438748" y="1965960"/>
            <a:ext cx="2240280" cy="1371600"/>
          </a:xfrm>
          <a:prstGeom prst="roundRect">
            <a:avLst>
              <a:gd name="adj" fmla="val 6667"/>
            </a:avLst>
          </a:prstGeom>
          <a:solidFill>
            <a:srgbClr val="E3F1F3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575908" y="210312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前 2 年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530188" y="2468880"/>
            <a:ext cx="2057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D(y−2) × 1/6</a:t>
            </a:r>
            <a:endParaRPr lang="zh-CN" sz="2100" dirty="0"/>
          </a:p>
        </p:txBody>
      </p:sp>
      <p:sp>
        <p:nvSpPr>
          <p:cNvPr id="18" name="Text 15"/>
          <p:cNvSpPr txBox="1"/>
          <p:nvPr/>
        </p:nvSpPr>
        <p:spPr>
          <a:xfrm>
            <a:off x="8679028" y="1965960"/>
            <a:ext cx="457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8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≥</a:t>
            </a:r>
            <a:endParaRPr lang="zh-CN" sz="2800" dirty="0"/>
          </a:p>
        </p:txBody>
      </p:sp>
      <p:sp>
        <p:nvSpPr>
          <p:cNvPr id="19" name="Shape 16"/>
          <p:cNvSpPr/>
          <p:nvPr/>
        </p:nvSpPr>
        <p:spPr>
          <a:xfrm>
            <a:off x="9136228" y="1965960"/>
            <a:ext cx="2011680" cy="1371600"/>
          </a:xfrm>
          <a:prstGeom prst="roundRect">
            <a:avLst>
              <a:gd name="adj" fmla="val 6667"/>
            </a:avLst>
          </a:prstGeom>
          <a:solidFill>
            <a:srgbClr val="1323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273388" y="21031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条件 ②：合计 ≥</a:t>
            </a:r>
            <a:endParaRPr lang="zh-CN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227668" y="2468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183</a:t>
            </a:r>
            <a:endParaRPr lang="zh-CN" sz="2100" dirty="0"/>
          </a:p>
        </p:txBody>
      </p:sp>
      <p:sp>
        <p:nvSpPr>
          <p:cNvPr id="22" name="Shape 19"/>
          <p:cNvSpPr/>
          <p:nvPr/>
        </p:nvSpPr>
        <p:spPr>
          <a:xfrm>
            <a:off x="548640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E6E9F6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22960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条件 ①</a:t>
            </a:r>
            <a:endParaRPr lang="zh-CN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2960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当年在美 ≥ 31 天</a:t>
            </a:r>
            <a:endParaRPr lang="zh-CN" sz="1800" dirty="0"/>
          </a:p>
        </p:txBody>
      </p:sp>
      <p:sp>
        <p:nvSpPr>
          <p:cNvPr id="25" name="Shape 22"/>
          <p:cNvSpPr/>
          <p:nvPr/>
        </p:nvSpPr>
        <p:spPr>
          <a:xfrm>
            <a:off x="4338218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E3F1F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4612538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豁免年怎么算</a:t>
            </a:r>
            <a:endParaRPr lang="zh-CN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4612538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豁免年的天数不计入（按 0 天计）</a:t>
            </a:r>
            <a:endParaRPr lang="zh-CN" sz="1800" dirty="0"/>
          </a:p>
        </p:txBody>
      </p:sp>
      <p:sp>
        <p:nvSpPr>
          <p:cNvPr id="28" name="Shape 25"/>
          <p:cNvSpPr/>
          <p:nvPr/>
        </p:nvSpPr>
        <p:spPr>
          <a:xfrm>
            <a:off x="8127797" y="3703320"/>
            <a:ext cx="3515258" cy="1737360"/>
          </a:xfrm>
          <a:prstGeom prst="roundRect">
            <a:avLst>
              <a:gd name="adj" fmla="val 5263"/>
            </a:avLst>
          </a:prstGeom>
          <a:solidFill>
            <a:srgbClr val="FFF3CC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8402117" y="388620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起算日</a:t>
            </a:r>
            <a:endParaRPr lang="zh-CN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8402117" y="4297680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居民起算日须用 Pub. 519 复核</a:t>
            </a:r>
            <a:endParaRPr lang="zh-CN" sz="18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9</a:t>
            </a:fld>
            <a:endParaRPr 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计算演示：加权怎么加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41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1</a:t>
            </a:r>
            <a:endParaRPr lang="zh-CN" sz="17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11680"/>
          <a:ext cx="5410048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94560"/>
                <a:gridCol w="1478128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 × 权重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加权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 × 1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1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× 1/3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2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60 × 1/6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526280"/>
            <a:ext cx="5410048" cy="548640"/>
          </a:xfrm>
          <a:prstGeom prst="roundRect">
            <a:avLst>
              <a:gd name="adj" fmla="val 16667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160 &lt; 183：不满足</a:t>
            </a:r>
            <a:endParaRPr lang="zh-CN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233008" y="1554480"/>
            <a:ext cx="541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演示 2</a:t>
            </a:r>
            <a:endParaRPr lang="zh-CN" sz="1700" dirty="0"/>
          </a:p>
        </p:txBody>
      </p:sp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33008" y="2011680"/>
          <a:ext cx="5410048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194560"/>
                <a:gridCol w="1478128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 × 权重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加权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当年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1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1/3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2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150 × 1/6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7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 txBox="1"/>
          <p:nvPr/>
        </p:nvSpPr>
        <p:spPr>
          <a:xfrm>
            <a:off x="6233008" y="4526280"/>
            <a:ext cx="5410048" cy="548640"/>
          </a:xfrm>
          <a:prstGeom prst="roundRect">
            <a:avLst>
              <a:gd name="adj" fmla="val 16667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225 ≥ 183：满足（当年 ≥ 31 天）</a:t>
            </a:r>
            <a:endParaRPr lang="zh-CN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548640" y="53492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示意数字，仅演示公式；假设各年均非豁免年。居民起算日与例外情形，回 Pub. 519 复核。</a:t>
            </a:r>
            <a:endParaRPr lang="zh-CN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4756（公式）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10</a:t>
            </a:fld>
            <a:endParaRPr 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陈家示意：2029 年首次计入天数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</a:t>
            </a:r>
            <a:endParaRPr lang="zh-CN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</a:t>
            </a:r>
            <a:endParaRPr lang="zh-CN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0 天</a:t>
            </a:r>
            <a:endParaRPr lang="zh-CN" sz="1800" dirty="0"/>
          </a:p>
        </p:txBody>
      </p:sp>
      <p:sp>
        <p:nvSpPr>
          <p:cNvPr id="10" name="Shape 7"/>
          <p:cNvSpPr/>
          <p:nvPr/>
        </p:nvSpPr>
        <p:spPr>
          <a:xfrm>
            <a:off x="2834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F0F4F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834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</a:t>
            </a:r>
            <a:endParaRPr lang="zh-CN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2834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</a:t>
            </a:r>
            <a:endParaRPr lang="zh-CN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2834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0 天</a:t>
            </a:r>
            <a:endParaRPr lang="zh-CN" sz="1800" dirty="0"/>
          </a:p>
        </p:txBody>
      </p:sp>
      <p:sp>
        <p:nvSpPr>
          <p:cNvPr id="14" name="Shape 11"/>
          <p:cNvSpPr/>
          <p:nvPr/>
        </p:nvSpPr>
        <p:spPr>
          <a:xfrm>
            <a:off x="5120640" y="1691640"/>
            <a:ext cx="2103120" cy="1920240"/>
          </a:xfrm>
          <a:prstGeom prst="roundRect">
            <a:avLst>
              <a:gd name="adj" fmla="val 4762"/>
            </a:avLst>
          </a:prstGeom>
          <a:solidFill>
            <a:srgbClr val="3B4BA0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120640" y="18288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</a:t>
            </a:r>
            <a:endParaRPr lang="zh-CN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5120640" y="2468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在美 300 天</a:t>
            </a:r>
            <a:endParaRPr lang="zh-CN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120640" y="2926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计入 300 天</a:t>
            </a:r>
            <a:endParaRPr lang="zh-CN" sz="1800" dirty="0"/>
          </a:p>
        </p:txBody>
      </p:sp>
      <p:sp>
        <p:nvSpPr>
          <p:cNvPr id="18" name="Shape 15"/>
          <p:cNvSpPr/>
          <p:nvPr/>
        </p:nvSpPr>
        <p:spPr>
          <a:xfrm>
            <a:off x="7315200" y="2651760"/>
            <a:ext cx="4114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7818120" y="1691640"/>
            <a:ext cx="3824935" cy="1920240"/>
          </a:xfrm>
          <a:prstGeom prst="roundRect">
            <a:avLst>
              <a:gd name="adj" fmla="val 4762"/>
            </a:avLst>
          </a:prstGeom>
          <a:solidFill>
            <a:srgbClr val="13233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092440" y="1828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加权合计</a:t>
            </a:r>
            <a:endParaRPr lang="zh-CN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092440" y="2194560"/>
            <a:ext cx="3276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+ 0 + 0 = 300</a:t>
            </a:r>
            <a:endParaRPr lang="zh-CN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8092440" y="2788920"/>
            <a:ext cx="3276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≥ 183，当年 300 ≥ 31</a:t>
            </a:r>
            <a:endParaRPr lang="zh-CN" sz="1500" dirty="0"/>
          </a:p>
          <a:p>
            <a:pPr indent="0" marL="0">
              <a:buNone/>
            </a:pPr>
            <a:r>
              <a:rPr lang="zh-CN" sz="15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满足 SPT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3886200"/>
            <a:ext cx="11094415" cy="1920240"/>
          </a:xfrm>
          <a:prstGeom prst="roundRect">
            <a:avLst>
              <a:gd name="adj" fmla="val 4762"/>
            </a:avLst>
          </a:prstGeom>
          <a:solidFill>
            <a:srgbClr val="E3F1F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3886200"/>
            <a:ext cx="103628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 → 豁免年 2024–2028 → 2029 年首次计入天数</a:t>
            </a:r>
            <a:endParaRPr lang="zh-CN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 2029 年在美 300 天，该年已满足 183 天加权测试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示意，非个案：居民起算日须用 Pub. 519 复核</a:t>
            </a:r>
            <a:endParaRPr lang="zh-CN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11</a:t>
            </a:fld>
            <a:endParaRPr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SPT 公式与例题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判断流程：孩子是否满足 SPT？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这一年是豁免年吗？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417320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该年天数按 0 计</a:t>
            </a:r>
            <a:endParaRPr lang="zh-CN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417320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按实际天数计</a:t>
            </a:r>
            <a:endParaRPr lang="zh-CN" sz="1400" dirty="0"/>
          </a:p>
        </p:txBody>
      </p:sp>
      <p:sp>
        <p:nvSpPr>
          <p:cNvPr id="12" name="Shape 9"/>
          <p:cNvSpPr/>
          <p:nvPr/>
        </p:nvSpPr>
        <p:spPr>
          <a:xfrm>
            <a:off x="3068498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3425114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653714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3653714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当年在美 ≥ 31 天吗？</a:t>
            </a:r>
            <a:endParaRPr lang="zh-CN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3653714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4293794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继续第 3 步</a:t>
            </a:r>
            <a:endParaRPr lang="zh-CN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3653714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4293794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不满足 SPT</a:t>
            </a:r>
            <a:endParaRPr lang="zh-CN" sz="1400" dirty="0"/>
          </a:p>
        </p:txBody>
      </p:sp>
      <p:sp>
        <p:nvSpPr>
          <p:cNvPr id="20" name="Shape 17"/>
          <p:cNvSpPr/>
          <p:nvPr/>
        </p:nvSpPr>
        <p:spPr>
          <a:xfrm>
            <a:off x="5944972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6301588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530188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530188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加权合计 ≥ 183 吗？</a:t>
            </a:r>
            <a:endParaRPr lang="zh-CN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6530188" y="352044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是</a:t>
            </a:r>
            <a:endParaRPr lang="zh-CN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7170268" y="347472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SPT</a:t>
            </a:r>
            <a:endParaRPr lang="zh-CN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530188" y="4480560"/>
            <a:ext cx="502920" cy="329184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</a:t>
            </a:r>
            <a:endParaRPr lang="zh-CN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7170268" y="4434840"/>
            <a:ext cx="1413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不满足 SPT</a:t>
            </a:r>
            <a:endParaRPr lang="zh-CN" sz="1400" dirty="0"/>
          </a:p>
        </p:txBody>
      </p:sp>
      <p:sp>
        <p:nvSpPr>
          <p:cNvPr id="28" name="Shape 25"/>
          <p:cNvSpPr/>
          <p:nvPr/>
        </p:nvSpPr>
        <p:spPr>
          <a:xfrm>
            <a:off x="8821445" y="3657600"/>
            <a:ext cx="301752" cy="0"/>
          </a:xfrm>
          <a:prstGeom prst="line">
            <a:avLst/>
          </a:prstGeom>
          <a:noFill/>
          <a:ln w="3175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178061" y="1600200"/>
            <a:ext cx="2464994" cy="4114800"/>
          </a:xfrm>
          <a:prstGeom prst="roundRect">
            <a:avLst>
              <a:gd name="adj" fmla="val 3710"/>
            </a:avLst>
          </a:prstGeom>
          <a:solidFill>
            <a:srgbClr val="F0F4F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406661" y="1828800"/>
            <a:ext cx="457200" cy="45720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9406661" y="2468880"/>
            <a:ext cx="20077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起算日与例外</a:t>
            </a:r>
            <a:endParaRPr lang="zh-CN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9406661" y="3520440"/>
            <a:ext cx="200779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居民起算日用 Pub. 519 复核；Closer connection 等例外另核。</a:t>
            </a:r>
            <a:endParaRPr lang="zh-CN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9406661" y="493776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学生豁免页面（第 1–3 步）；第 4 步含未核对项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12</a:t>
            </a:fld>
            <a:endParaRPr lang="zh-C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练习：判断三位学生的 SPT 起点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(a)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秋入学</a:t>
            </a:r>
            <a:endParaRPr lang="zh-CN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11" name="Shape 8"/>
          <p:cNvSpPr/>
          <p:nvPr/>
        </p:nvSpPr>
        <p:spPr>
          <a:xfrm>
            <a:off x="4338218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zh-CN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5344058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(b)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春入学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暑期实习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612538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612538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8127797" y="1554480"/>
            <a:ext cx="3515258" cy="3383280"/>
          </a:xfrm>
          <a:prstGeom prst="roundRect">
            <a:avLst>
              <a:gd name="adj" fmla="val 2703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402117" y="1783080"/>
            <a:ext cx="548640" cy="548640"/>
          </a:xfrm>
          <a:prstGeom prst="ellipse">
            <a:avLst/>
          </a:prstGeom>
          <a:solidFill>
            <a:srgbClr val="132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zh-CN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9133637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学生 (c)</a:t>
            </a:r>
            <a:endParaRPr lang="zh-CN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8402117" y="2560320"/>
            <a:ext cx="29666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 毕业后 OPT</a:t>
            </a:r>
            <a:endParaRPr lang="zh-CN" sz="1600" dirty="0"/>
          </a:p>
          <a:p>
            <a:pPr indent="0" marL="0">
              <a:buNone/>
            </a:pPr>
            <a:r>
              <a:rPr lang="zh-CN" sz="1600" b="1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换 H-1B</a:t>
            </a:r>
            <a:endParaRPr lang="zh-CN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8402117" y="379476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豁免年：＿＿＿＿＿＿＿＿</a:t>
            </a:r>
            <a:endParaRPr lang="zh-CN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402117" y="429768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天数自 ＿＿＿＿ 年起计入</a:t>
            </a:r>
            <a:endParaRPr lang="zh-CN" sz="1500" dirty="0"/>
          </a:p>
        </p:txBody>
      </p:sp>
      <p:sp>
        <p:nvSpPr>
          <p:cNvPr id="23" name="Shape 20"/>
          <p:cNvSpPr/>
          <p:nvPr/>
        </p:nvSpPr>
        <p:spPr>
          <a:xfrm>
            <a:off x="548640" y="5166360"/>
            <a:ext cx="11094415" cy="731520"/>
          </a:xfrm>
          <a:prstGeom prst="roundRect">
            <a:avLst>
              <a:gd name="adj" fmla="val 12500"/>
            </a:avLst>
          </a:prstGeom>
          <a:solidFill>
            <a:srgbClr val="E3F1F3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516636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提示：豁免年共 5 个日历年。暑期实习、OPT、H-1B，会不会改变豁免计数？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13</a:t>
            </a:fld>
            <a:endParaRPr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15–35′ · 练习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参考要点</a:t>
            </a:r>
            <a:endParaRPr lang="zh-CN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737360"/>
                <a:gridCol w="2103120"/>
                <a:gridCol w="32305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天数自哪年起计入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要点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(a) 2023 秋入学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2023–2027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2028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 个日历年：2023、2024、2025、2026、2027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(b) 2025 春入学，2027 暑期实习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2025–2029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2030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暑期实习不改变豁免计数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(c) 2024 秋入学，2028 毕业后 OPT，2029 换 H-1B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2024–2028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500" b="1" dirty="0">
                          <a:solidFill>
                            <a:srgbClr val="1B7F8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 年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H-1B 不属豁免类别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493776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FF3CC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914400" y="493776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居民起算日以 Pub. 519 复核；上表只回答“豁免年”与“天数自哪年起计入”。</a:t>
            </a:r>
            <a:endParaRPr lang="zh-CN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来源：O5 IRS 学生豁免页面；Pub. 4756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14</a:t>
            </a:fld>
            <a:endParaRPr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Form 8843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8843：主张“排除天数”的声明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645920"/>
            <a:ext cx="11094415" cy="1783080"/>
          </a:xfrm>
          <a:prstGeom prst="roundRect">
            <a:avLst>
              <a:gd name="adj" fmla="val 5128"/>
            </a:avLst>
          </a:prstGeom>
          <a:solidFill>
            <a:srgbClr val="E3F1F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005840" y="2194560"/>
            <a:ext cx="2926080" cy="685800"/>
          </a:xfrm>
          <a:prstGeom prst="roundRect">
            <a:avLst>
              <a:gd name="adj" fmla="val 16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按时提交 8843</a:t>
            </a:r>
            <a:endParaRPr lang="zh-CN" sz="1800" dirty="0"/>
          </a:p>
        </p:txBody>
      </p:sp>
      <p:sp>
        <p:nvSpPr>
          <p:cNvPr id="8" name="Shape 5"/>
          <p:cNvSpPr/>
          <p:nvPr/>
        </p:nvSpPr>
        <p:spPr>
          <a:xfrm>
            <a:off x="4114800" y="2537460"/>
            <a:ext cx="6400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9" name="Text 6"/>
          <p:cNvSpPr txBox="1"/>
          <p:nvPr/>
        </p:nvSpPr>
        <p:spPr>
          <a:xfrm>
            <a:off x="5029200" y="1645920"/>
            <a:ext cx="6248095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被主张排除的天数，不计入 SPT</a:t>
            </a:r>
            <a:endParaRPr lang="zh-CN" sz="2100" dirty="0"/>
          </a:p>
        </p:txBody>
      </p:sp>
      <p:sp>
        <p:nvSpPr>
          <p:cNvPr id="10" name="Shape 7"/>
          <p:cNvSpPr/>
          <p:nvPr/>
        </p:nvSpPr>
        <p:spPr>
          <a:xfrm>
            <a:off x="548640" y="3703320"/>
            <a:ext cx="11094415" cy="1783080"/>
          </a:xfrm>
          <a:prstGeom prst="roundRect">
            <a:avLst>
              <a:gd name="adj" fmla="val 5128"/>
            </a:avLst>
          </a:prstGeom>
          <a:solidFill>
            <a:srgbClr val="FFF3C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05840" y="4251960"/>
            <a:ext cx="2926080" cy="685800"/>
          </a:xfrm>
          <a:prstGeom prst="roundRect">
            <a:avLst>
              <a:gd name="adj" fmla="val 16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漏报</a:t>
            </a:r>
            <a:endParaRPr lang="zh-CN" sz="1800" dirty="0"/>
          </a:p>
        </p:txBody>
      </p:sp>
      <p:sp>
        <p:nvSpPr>
          <p:cNvPr id="12" name="Shape 9"/>
          <p:cNvSpPr/>
          <p:nvPr/>
        </p:nvSpPr>
        <p:spPr>
          <a:xfrm>
            <a:off x="4114800" y="4594860"/>
            <a:ext cx="64008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5029200" y="3703320"/>
            <a:ext cx="6248095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无金钱罚款；但被排除的天数，可能被计入 SPT</a:t>
            </a:r>
            <a:endParaRPr lang="zh-CN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来源：X4 Form 8843 二手资料（讲前回 Form 8843 说明书、Pub. 519 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15</a:t>
            </a:fld>
            <a:endParaRPr lang="zh-C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Form 8843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 的两个截止日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E3F1F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6012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截止日</a:t>
            </a:r>
            <a:endParaRPr lang="zh-CN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2057400"/>
            <a:ext cx="45870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80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4/15</a:t>
            </a:r>
            <a:endParaRPr lang="zh-CN" sz="80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适用情形</a:t>
            </a:r>
            <a:endParaRPr lang="zh-CN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3913632"/>
            <a:ext cx="458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有须预扣的美国工资，并报 1040-NR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960120" y="4892040"/>
            <a:ext cx="2651760" cy="502920"/>
          </a:xfrm>
          <a:prstGeom prst="roundRect">
            <a:avLst>
              <a:gd name="adj" fmla="val 18182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 1040-NR 一起提交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6233008" y="1554480"/>
            <a:ext cx="5410048" cy="4297680"/>
          </a:xfrm>
          <a:prstGeom prst="roundRect">
            <a:avLst>
              <a:gd name="adj" fmla="val 2128"/>
            </a:avLst>
          </a:prstGeom>
          <a:solidFill>
            <a:srgbClr val="E6E9F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644488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截止日</a:t>
            </a:r>
            <a:endParaRPr lang="zh-CN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6644488" y="2057400"/>
            <a:ext cx="45870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8000" b="1" dirty="0">
                <a:solidFill>
                  <a:srgbClr val="3B4BA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6/15</a:t>
            </a:r>
            <a:endParaRPr lang="zh-CN" sz="8000" dirty="0"/>
          </a:p>
        </p:txBody>
      </p:sp>
      <p:sp>
        <p:nvSpPr>
          <p:cNvPr id="15" name="Text 12"/>
          <p:cNvSpPr txBox="1"/>
          <p:nvPr/>
        </p:nvSpPr>
        <p:spPr>
          <a:xfrm>
            <a:off x="6644488" y="3611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适用情形</a:t>
            </a:r>
            <a:endParaRPr lang="zh-CN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6644488" y="3913632"/>
            <a:ext cx="458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无此类工资，或无需报税</a:t>
            </a:r>
            <a:endParaRPr lang="zh-CN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644488" y="4892040"/>
            <a:ext cx="2651760" cy="502920"/>
          </a:xfrm>
          <a:prstGeom prst="roundRect">
            <a:avLst>
              <a:gd name="adj" fmla="val 18182"/>
            </a:avLst>
          </a:prstGeom>
          <a:solidFill>
            <a:srgbClr val="3B4BA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单独寄送</a:t>
            </a:r>
            <a:endParaRPr lang="zh-CN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来源：X4 Form 8843 二手资料（讲前回 Form 8843 说明书复核）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16</a:t>
            </a:fld>
            <a:endParaRPr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35–50′ · 常见说法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三句常见说法，三个条件</a:t>
            </a:r>
            <a:endParaRPr lang="zh-CN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688817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常见说法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条件化表述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学生在豁免期内没有任何申报义务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豁免年仍须按情形提交 8843；有美国来源收入时另有 1040-NR 义务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学生期间收到父母大额赠与，要报 3520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3520 Part IV 的义务人是 U.S. person；仍为非居民时通常不是申报人，成为美国税务居民之后所收赠与才落入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b="1" dirty="0">
                          <a:solidFill>
                            <a:srgbClr val="13233A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Form 8843 每年 4/15 前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6E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50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分两种到期日：随 1040-NR（有预扣工资）4/15；单独寄送或无预扣工资 6/15</a:t>
                      </a:r>
                      <a:endParaRPr lang="zh-CN" sz="15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2E9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说明书；X4 Form 8843 二手资料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17</a:t>
            </a:fld>
            <a:endParaRPr 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“居民前窗口”：成为居民之前的这几年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7589520" cy="1737360"/>
          </a:xfrm>
          <a:prstGeom prst="roundRect">
            <a:avLst>
              <a:gd name="adj" fmla="val 5263"/>
            </a:avLst>
          </a:prstGeom>
          <a:solidFill>
            <a:srgbClr val="1B7F8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18288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居民前窗口</a:t>
            </a:r>
            <a:endParaRPr lang="zh-CN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6888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看清家底：盘点、留档、核对（示意：陈家儿子 2024–2028）</a:t>
            </a:r>
            <a:endParaRPr lang="zh-CN" sz="1600" dirty="0"/>
          </a:p>
        </p:txBody>
      </p:sp>
      <p:sp>
        <p:nvSpPr>
          <p:cNvPr id="8" name="Shape 5"/>
          <p:cNvSpPr/>
          <p:nvPr/>
        </p:nvSpPr>
        <p:spPr>
          <a:xfrm>
            <a:off x="8229600" y="2514600"/>
            <a:ext cx="365760" cy="0"/>
          </a:xfrm>
          <a:prstGeom prst="line">
            <a:avLst/>
          </a:prstGeom>
          <a:noFill/>
          <a:ln w="38100">
            <a:solidFill>
              <a:srgbClr val="5F6C7B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8686800" y="1645920"/>
            <a:ext cx="2956255" cy="1737360"/>
          </a:xfrm>
          <a:prstGeom prst="roundRect">
            <a:avLst>
              <a:gd name="adj" fmla="val 5263"/>
            </a:avLst>
          </a:prstGeom>
          <a:solidFill>
            <a:srgbClr val="3B4BA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96112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2029 起</a:t>
            </a:r>
            <a:endParaRPr lang="zh-CN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8961120" y="24688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成为美国税务居民（示意）：依规申报</a:t>
            </a:r>
            <a:endParaRPr lang="zh-CN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3749040"/>
            <a:ext cx="11094415" cy="1463040"/>
          </a:xfrm>
          <a:prstGeom prst="roundRect">
            <a:avLst>
              <a:gd name="adj" fmla="val 6250"/>
            </a:avLst>
          </a:prstGeom>
          <a:solidFill>
            <a:srgbClr val="FFF3CC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251960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645920" y="3749040"/>
            <a:ext cx="963137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1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居民前盘点，是为了看清家底；成为居民后仍须依规申报，不得用于隐匿。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548640" y="5440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盘点的五件事，见下一页。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18</a:t>
            </a:fld>
            <a:endParaRPr 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居民前盘点：五件事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1682496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554480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盘点并保留赠与与资金来源文件</a:t>
            </a:r>
            <a:endParaRPr lang="zh-CN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0271455" y="1792224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E3F1F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衔接 S2</a:t>
            </a:r>
            <a:endParaRPr lang="zh-CN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2432304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2560320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2432304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评估进入美国税务体系前的持仓：加拿大共同基金、ETF 的 PFIC 与账户申报</a:t>
            </a:r>
            <a:endParaRPr lang="zh-CN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10500055" y="2651760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3" name="Shape 10"/>
          <p:cNvSpPr/>
          <p:nvPr/>
        </p:nvSpPr>
        <p:spPr>
          <a:xfrm>
            <a:off x="548640" y="3310128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77240" y="3438144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554480" y="3310128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核对外国信托设立与 §679(a)(4) 居民化视同转移规则</a:t>
            </a:r>
            <a:endParaRPr lang="zh-CN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0500055" y="3529584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7" name="Shape 14"/>
          <p:cNvSpPr/>
          <p:nvPr/>
        </p:nvSpPr>
        <p:spPr>
          <a:xfrm>
            <a:off x="548640" y="4187952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77240" y="4315968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zh-CN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1554480" y="4187952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 TFSA、RESP、FHSA 在美国的处理</a:t>
            </a:r>
            <a:endParaRPr lang="zh-CN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0500055" y="4407408"/>
            <a:ext cx="868680" cy="310896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21" name="Shape 18"/>
          <p:cNvSpPr/>
          <p:nvPr/>
        </p:nvSpPr>
        <p:spPr>
          <a:xfrm>
            <a:off x="548640" y="5065776"/>
            <a:ext cx="11094415" cy="749808"/>
          </a:xfrm>
          <a:prstGeom prst="roundRect">
            <a:avLst>
              <a:gd name="adj" fmla="val 12195"/>
            </a:avLst>
          </a:prstGeom>
          <a:solidFill>
            <a:srgbClr val="F0F4F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777240" y="5193792"/>
            <a:ext cx="493776" cy="493776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zh-CN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554480" y="5065776"/>
            <a:ext cx="8076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规划赠与时点与 3520 义务的关系</a:t>
            </a:r>
            <a:endParaRPr lang="zh-CN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10271455" y="530352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E3F1F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衔接 S2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19</a:t>
            </a:fld>
            <a:endParaRPr 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待核规则 ①：外国信托与居民化视同转移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含未核对内容：右侧规则完成官方核对前，不得上讲台。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291840"/>
          </a:xfrm>
          <a:prstGeom prst="roundRect">
            <a:avLst>
              <a:gd name="adj" fmla="val 2778"/>
            </a:avLst>
          </a:prstGeom>
          <a:solidFill>
            <a:srgbClr val="E2F2E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已核对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外国信托基础规则</a:t>
            </a:r>
            <a:endParaRPr lang="zh-CN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063240"/>
            <a:ext cx="4678528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美国人向外国信托转移财产，或从其收到分配、贷款、免费使用信托财产，均须报告</a:t>
            </a:r>
            <a:endParaRPr lang="zh-CN" sz="1600" dirty="0"/>
          </a:p>
          <a:p>
            <a:pPr marL="203200" indent="-203200">
              <a:buSzPct val="100000"/>
              <a:buChar char="•"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外国信托推定有美国受益人</a:t>
            </a:r>
            <a:endParaRPr lang="zh-CN" sz="16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291840"/>
          </a:xfrm>
          <a:prstGeom prst="roundRect">
            <a:avLst>
              <a:gd name="adj" fmla="val 2778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居民化视同转移（§679(a)(4)）</a:t>
            </a:r>
            <a:endParaRPr lang="zh-CN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20040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非居民外国人在成为美国居民前 5 年内，直接或间接向外国信托转移财产，可能被视同居民起算日转移。</a:t>
            </a:r>
            <a:endParaRPr lang="zh-CN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来源：O1 IRS Form 3520 说明书（左）；右侧无来源，待核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20</a:t>
            </a:fld>
            <a:endParaRPr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居民前盘点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待核规则 ②：PFIC 与加拿大账户</a:t>
            </a:r>
            <a:endParaRPr lang="zh-CN" sz="2800" dirty="0"/>
          </a:p>
        </p:txBody>
      </p:sp>
      <p:sp>
        <p:nvSpPr>
          <p:cNvPr id="5" name="核对状态横幅"/>
          <p:cNvSpPr/>
          <p:nvPr/>
        </p:nvSpPr>
        <p:spPr>
          <a:xfrm>
            <a:off x="548640" y="1463040"/>
            <a:ext cx="11094415" cy="457200"/>
          </a:xfrm>
          <a:prstGeom prst="roundRect">
            <a:avLst>
              <a:gd name="adj" fmla="val 16000"/>
            </a:avLst>
          </a:prstGeom>
          <a:solidFill>
            <a:srgbClr val="FBE6E3"/>
          </a:solidFill>
          <a:ln w="12700">
            <a:solidFill>
              <a:srgbClr val="C0392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63624"/>
            <a:ext cx="256032" cy="256032"/>
          </a:xfrm>
          <a:prstGeom prst="rect">
            <a:avLst/>
          </a:prstGeom>
        </p:spPr>
      </p:pic>
      <p:sp>
        <p:nvSpPr>
          <p:cNvPr id="7" name="核对状态横幅文字"/>
          <p:cNvSpPr txBox="1"/>
          <p:nvPr/>
        </p:nvSpPr>
        <p:spPr>
          <a:xfrm>
            <a:off x="1143000" y="1463040"/>
            <a:ext cx="10317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400" b="1" dirty="0">
                <a:solidFill>
                  <a:srgbClr val="C039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未核对：完成官方核对前，不得上讲台。以下为待核清单。</a:t>
            </a:r>
            <a:endParaRPr lang="zh-CN" sz="1400" dirty="0"/>
          </a:p>
        </p:txBody>
      </p:sp>
      <p:sp>
        <p:nvSpPr>
          <p:cNvPr id="8" name="Shape 4"/>
          <p:cNvSpPr/>
          <p:nvPr/>
        </p:nvSpPr>
        <p:spPr>
          <a:xfrm>
            <a:off x="548640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907128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PFIC</a:t>
            </a:r>
            <a:endParaRPr lang="zh-CN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美国税务居民持有的加拿大共同基金、ETF，可能构成 PFIC，须报 Form 8621。</a:t>
            </a:r>
            <a:endParaRPr lang="zh-CN" sz="1700" dirty="0"/>
          </a:p>
        </p:txBody>
      </p:sp>
      <p:sp>
        <p:nvSpPr>
          <p:cNvPr id="12" name="Shape 8"/>
          <p:cNvSpPr/>
          <p:nvPr/>
        </p:nvSpPr>
        <p:spPr>
          <a:xfrm>
            <a:off x="6233008" y="2148840"/>
            <a:ext cx="5410048" cy="3017520"/>
          </a:xfrm>
          <a:prstGeom prst="roundRect">
            <a:avLst>
              <a:gd name="adj" fmla="val 3030"/>
            </a:avLst>
          </a:prstGeom>
          <a:solidFill>
            <a:srgbClr val="FBE6E3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10591495" y="233172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未核对</a:t>
            </a:r>
            <a:endParaRPr lang="zh-CN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98768" y="2377440"/>
            <a:ext cx="3764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1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TFSA、RESP、FHSA</a:t>
            </a:r>
            <a:endParaRPr lang="zh-CN" sz="2100" dirty="0"/>
          </a:p>
        </p:txBody>
      </p:sp>
      <p:sp>
        <p:nvSpPr>
          <p:cNvPr id="15" name="Text 11"/>
          <p:cNvSpPr txBox="1"/>
          <p:nvPr/>
        </p:nvSpPr>
        <p:spPr>
          <a:xfrm>
            <a:off x="6598768" y="3154680"/>
            <a:ext cx="46785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7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TFSA、RESP 等须逐项核对 Rev. Proc. 2020-17 的条件；FHSA 的处理待核。</a:t>
            </a:r>
            <a:endParaRPr lang="zh-CN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来源：无官方来源（待核）：Form 8621 说明书；Rev. Proc. 2020-17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21</a:t>
            </a:fld>
            <a:endParaRPr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50–70′ · 加拿大侧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692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加拿大侧：出国读书者通常仍为事实居民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10728655" y="457200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F0B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200" b="1" dirty="0">
                <a:solidFill>
                  <a:srgbClr val="5C44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待复核</a:t>
            </a:r>
            <a:endParaRPr lang="zh-CN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“重大居住联系”</a:t>
            </a:r>
            <a:endParaRPr lang="zh-CN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7320" y="256032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住所</a:t>
            </a:r>
            <a:endParaRPr lang="zh-CN" sz="1800" dirty="0"/>
          </a:p>
        </p:txBody>
      </p:sp>
      <p:sp>
        <p:nvSpPr>
          <p:cNvPr id="11" name="Shape 7"/>
          <p:cNvSpPr/>
          <p:nvPr/>
        </p:nvSpPr>
        <p:spPr>
          <a:xfrm>
            <a:off x="2834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12" name="Shape 8"/>
          <p:cNvSpPr/>
          <p:nvPr/>
        </p:nvSpPr>
        <p:spPr>
          <a:xfrm>
            <a:off x="3520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25603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834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配偶</a:t>
            </a:r>
            <a:endParaRPr lang="zh-CN" sz="1800" dirty="0"/>
          </a:p>
        </p:txBody>
      </p:sp>
      <p:sp>
        <p:nvSpPr>
          <p:cNvPr id="15" name="Shape 10"/>
          <p:cNvSpPr/>
          <p:nvPr/>
        </p:nvSpPr>
        <p:spPr>
          <a:xfrm>
            <a:off x="5120640" y="2103120"/>
            <a:ext cx="2103120" cy="2011680"/>
          </a:xfrm>
          <a:prstGeom prst="roundRect">
            <a:avLst>
              <a:gd name="adj" fmla="val 4545"/>
            </a:avLst>
          </a:prstGeom>
          <a:solidFill>
            <a:srgbClr val="E3F1F3"/>
          </a:solidFill>
          <a:ln/>
        </p:spPr>
      </p:sp>
      <p:sp>
        <p:nvSpPr>
          <p:cNvPr id="16" name="Shape 11"/>
          <p:cNvSpPr/>
          <p:nvPr/>
        </p:nvSpPr>
        <p:spPr>
          <a:xfrm>
            <a:off x="5806440" y="2377440"/>
            <a:ext cx="731520" cy="7315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256032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120640" y="3291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受抚养人</a:t>
            </a:r>
            <a:endParaRPr lang="zh-CN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548640" y="43434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有这类联系者，出国读书通常仍为事实居民。</a:t>
            </a:r>
            <a:endParaRPr lang="zh-CN" sz="1600" dirty="0"/>
          </a:p>
        </p:txBody>
      </p:sp>
      <p:sp>
        <p:nvSpPr>
          <p:cNvPr id="20" name="Shape 14"/>
          <p:cNvSpPr/>
          <p:nvPr/>
        </p:nvSpPr>
        <p:spPr>
          <a:xfrm>
            <a:off x="7589520" y="2103120"/>
            <a:ext cx="4053535" cy="2651760"/>
          </a:xfrm>
          <a:prstGeom prst="roundRect">
            <a:avLst>
              <a:gd name="adj" fmla="val 3448"/>
            </a:avLst>
          </a:prstGeom>
          <a:solidFill>
            <a:srgbClr val="F0F4F7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7863840" y="22860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6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判断依据</a:t>
            </a:r>
            <a:endParaRPr lang="zh-CN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863840" y="2788920"/>
            <a:ext cx="35048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 Income Tax</a:t>
            </a:r>
            <a:endParaRPr lang="zh-CN" sz="1900" dirty="0"/>
          </a:p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Folio S5-F1-C1</a:t>
            </a:r>
            <a:endParaRPr lang="zh-CN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7863840" y="3749040"/>
            <a:ext cx="3504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按该文件判断，而不是按“人在哪里”。</a:t>
            </a:r>
            <a:endParaRPr lang="zh-CN" sz="1400" dirty="0"/>
          </a:p>
        </p:txBody>
      </p:sp>
      <p:sp>
        <p:nvSpPr>
          <p:cNvPr id="24" name="Shape 18"/>
          <p:cNvSpPr/>
          <p:nvPr/>
        </p:nvSpPr>
        <p:spPr>
          <a:xfrm>
            <a:off x="548640" y="502920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13233A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914400" y="5029200"/>
            <a:ext cx="103628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同一个孩子：加拿大侧通常仍是事实居民；美国侧在豁免期内不累计天数。两套规则并行。</a:t>
            </a:r>
            <a:endParaRPr lang="zh-CN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6016752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0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来源：X8 加拿大居民身份（二手线索）；讲前回 CRA Folio S5-F1-C1 复核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22</a:t>
            </a:fld>
            <a:endParaRPr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70–85′ · 工作坊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工作坊：为陈家儿子建一份“居民前档案”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68680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zh-CN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豁免年与 SPT 起点</a:t>
            </a:r>
            <a:endParaRPr lang="zh-CN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秋入学：豁免年是哪几年？天数自哪年起计入？</a:t>
            </a:r>
            <a:endParaRPr lang="zh-CN" sz="1500" dirty="0"/>
          </a:p>
        </p:txBody>
      </p:sp>
      <p:sp>
        <p:nvSpPr>
          <p:cNvPr id="9" name="Shape 6"/>
          <p:cNvSpPr/>
          <p:nvPr/>
        </p:nvSpPr>
        <p:spPr>
          <a:xfrm>
            <a:off x="4338218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658258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</a:t>
            </a:r>
            <a:endParaRPr lang="zh-CN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4658258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8843 走哪个截止日</a:t>
            </a:r>
            <a:endParaRPr lang="zh-CN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658258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有没有须预扣的美国工资？是否需要报 1040-NR？</a:t>
            </a:r>
            <a:endParaRPr lang="zh-CN" sz="1500" dirty="0"/>
          </a:p>
        </p:txBody>
      </p:sp>
      <p:sp>
        <p:nvSpPr>
          <p:cNvPr id="13" name="Shape 10"/>
          <p:cNvSpPr/>
          <p:nvPr/>
        </p:nvSpPr>
        <p:spPr>
          <a:xfrm>
            <a:off x="8127797" y="1554480"/>
            <a:ext cx="3515258" cy="3291840"/>
          </a:xfrm>
          <a:prstGeom prst="roundRect">
            <a:avLst>
              <a:gd name="adj" fmla="val 2778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447837" y="1783080"/>
            <a:ext cx="822960" cy="822960"/>
          </a:xfrm>
          <a:prstGeom prst="roundRect">
            <a:avLst>
              <a:gd name="adj" fmla="val 50000"/>
            </a:avLst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盘</a:t>
            </a:r>
            <a:endParaRPr lang="zh-CN" sz="3200" dirty="0"/>
          </a:p>
        </p:txBody>
      </p:sp>
      <p:sp>
        <p:nvSpPr>
          <p:cNvPr id="15" name="Text 12"/>
          <p:cNvSpPr txBox="1"/>
          <p:nvPr/>
        </p:nvSpPr>
        <p:spPr>
          <a:xfrm>
            <a:off x="8447837" y="2834640"/>
            <a:ext cx="28751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居民前盘点五项</a:t>
            </a:r>
            <a:endParaRPr lang="zh-CN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8447837" y="3429000"/>
            <a:ext cx="287517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逐项标记“有／无／不确定”；不确定的，就是转介触发点。</a:t>
            </a:r>
            <a:endParaRPr lang="zh-CN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5074920"/>
            <a:ext cx="11094415" cy="777240"/>
          </a:xfrm>
          <a:prstGeom prst="roundRect">
            <a:avLst>
              <a:gd name="adj" fmla="val 11765"/>
            </a:avLst>
          </a:prstGeom>
          <a:solidFill>
            <a:srgbClr val="E3F1F3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5074920"/>
            <a:ext cx="103628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把结论写回体检表：v0 → v1（豁免年、SPT 起点、居民前盘点结果）。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23</a:t>
            </a:fld>
            <a:endParaRPr lang="zh-C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85–90′ · 转介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什么时候该请专业人士</a:t>
            </a:r>
            <a:endParaRPr lang="zh-CN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转介触发点</a:t>
            </a:r>
            <a:endParaRPr lang="zh-CN" sz="1800" dirty="0"/>
          </a:p>
        </p:txBody>
      </p:sp>
      <p:sp>
        <p:nvSpPr>
          <p:cNvPr id="6" name="Shape 3"/>
          <p:cNvSpPr/>
          <p:nvPr/>
        </p:nvSpPr>
        <p:spPr>
          <a:xfrm>
            <a:off x="548640" y="205740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77240" y="231343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0574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豁免年即将用尽，仍打算留美</a:t>
            </a:r>
            <a:endParaRPr lang="zh-CN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350215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554480" y="32461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持有加拿大基金、TFSA、RESP</a:t>
            </a:r>
            <a:endParaRPr lang="zh-CN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4434840"/>
            <a:ext cx="5029200" cy="1005840"/>
          </a:xfrm>
          <a:prstGeom prst="roundRect">
            <a:avLst>
              <a:gd name="adj" fmla="val 9091"/>
            </a:avLst>
          </a:prstGeom>
          <a:solidFill>
            <a:srgbClr val="F0F4F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77240" y="4690872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554480" y="443484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6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已设立或拟设立信托</a:t>
            </a:r>
            <a:endParaRPr lang="zh-CN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0" y="1554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转介对象</a:t>
            </a:r>
            <a:endParaRPr lang="zh-CN" sz="1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2057400"/>
          <a:ext cx="5699455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864815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转介对象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美国税务申报签署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CPA／EA／税务律师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信托起草与跨境法律意见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相应法域的执业律师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投资与持仓调整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持牌投资顾问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移民身份与签证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zh-CN" sz="14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持牌移民顾问或律师</a:t>
                      </a:r>
                      <a:endParaRPr lang="zh-CN" sz="14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24</a:t>
            </a:fld>
            <a:endParaRPr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85–90′ · 总结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收尾：三问清单，与下一讲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90195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zh-CN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171907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谁的身份？</a:t>
            </a:r>
            <a:endParaRPr lang="zh-CN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19456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孩子的豁免年与 SPT 起点；居民起算日用 Pub. 519 复核</a:t>
            </a:r>
            <a:endParaRPr lang="zh-CN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31927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zh-CN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645920" y="313639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什么资产在哪国？</a:t>
            </a:r>
            <a:endParaRPr lang="zh-CN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1645920" y="36118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居民前持仓：基金／ETF、TFSA、RESP、信托、赠与资金</a:t>
            </a:r>
            <a:endParaRPr lang="zh-CN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4389120"/>
            <a:ext cx="6400800" cy="1234440"/>
          </a:xfrm>
          <a:prstGeom prst="roundRect">
            <a:avLst>
              <a:gd name="adj" fmla="val 7407"/>
            </a:avLst>
          </a:prstGeom>
          <a:solidFill>
            <a:srgbClr val="F0F4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736592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zh-CN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zh-CN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645920" y="45537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9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需要什么文件或申报？</a:t>
            </a:r>
            <a:endParaRPr lang="zh-CN" sz="1900" dirty="0"/>
          </a:p>
        </p:txBody>
      </p:sp>
      <p:sp>
        <p:nvSpPr>
          <p:cNvPr id="16" name="Text 13"/>
          <p:cNvSpPr txBox="1"/>
          <p:nvPr/>
        </p:nvSpPr>
        <p:spPr>
          <a:xfrm>
            <a:off x="1645920" y="50292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400" dirty="0">
                <a:solidFill>
                  <a:srgbClr val="5F6C7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8843（4/15 或 6/15）；赠与与资金来源文件</a:t>
            </a:r>
            <a:endParaRPr lang="zh-CN" sz="1400" dirty="0"/>
          </a:p>
        </p:txBody>
      </p:sp>
      <p:sp>
        <p:nvSpPr>
          <p:cNvPr id="17" name="Shape 14"/>
          <p:cNvSpPr/>
          <p:nvPr/>
        </p:nvSpPr>
        <p:spPr>
          <a:xfrm>
            <a:off x="7223760" y="1554480"/>
            <a:ext cx="4419295" cy="4160520"/>
          </a:xfrm>
          <a:prstGeom prst="roundRect">
            <a:avLst>
              <a:gd name="adj" fmla="val 2198"/>
            </a:avLst>
          </a:prstGeom>
          <a:solidFill>
            <a:srgbClr val="13233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5895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b="1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下一讲</a:t>
            </a:r>
            <a:endParaRPr lang="zh-CN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19456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4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S2</a:t>
            </a:r>
            <a:endParaRPr lang="zh-CN" sz="48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3154680"/>
            <a:ext cx="3687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跨境赠与：父母的钱如何合规进入美国</a:t>
            </a:r>
            <a:endParaRPr lang="zh-CN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7589520" y="4206240"/>
            <a:ext cx="3687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500" dirty="0">
                <a:solidFill>
                  <a:srgbClr val="8FD3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核心问题：申报义务何时产生？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25</a:t>
            </a:fld>
            <a:endParaRPr lang="zh-C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讲义与工具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讲义与工具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6949440" cy="4343400"/>
          </a:xfrm>
          <a:prstGeom prst="roundRect">
            <a:avLst>
              <a:gd name="adj" fmla="val 2105"/>
            </a:avLst>
          </a:prstGeom>
          <a:solidFill>
            <a:srgbClr val="F0F4F7"/>
          </a:solidFill>
          <a:ln/>
        </p:spPr>
      </p:sp>
      <p:sp>
        <p:nvSpPr>
          <p:cNvPr id="6" name="Shape 3"/>
          <p:cNvSpPr/>
          <p:nvPr/>
        </p:nvSpPr>
        <p:spPr>
          <a:xfrm>
            <a:off x="822960" y="1783080"/>
            <a:ext cx="548640" cy="54864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192024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5448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0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SPT 计算器</a:t>
            </a:r>
            <a:endParaRPr lang="zh-CN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2514600"/>
            <a:ext cx="6400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输入：</a:t>
            </a:r>
            <a:pPr indent="0" marL="0">
              <a:spcAft>
                <a:spcPts val="4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每年在美天数 D(y)、当年是否豁免</a:t>
            </a:r>
            <a:endParaRPr lang="zh-CN" sz="1400" dirty="0"/>
          </a:p>
          <a:p>
            <a:pPr indent="0" marL="0">
              <a:spcAft>
                <a:spcPts val="400"/>
              </a:spcAft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计算：</a:t>
            </a:r>
            <a:pPr indent="0" marL="0">
              <a:spcAft>
                <a:spcPts val="400"/>
              </a:spcAft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C(y) = D(y) × (1 − 豁免)；W = C(y) + C(y−1)÷3 + C(y−2)÷6</a:t>
            </a:r>
            <a:endParaRPr lang="zh-CN" sz="1400" dirty="0"/>
          </a:p>
          <a:p>
            <a:pPr indent="0" marL="0">
              <a:buNone/>
            </a:pPr>
            <a:r>
              <a:rPr lang="zh-CN" sz="14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输出：</a:t>
            </a:r>
            <a:pPr indent="0" marL="0">
              <a:buNone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满足 ⇔ C(y) ≥ 31 且 W ≥ 183；居民起算日用 Pub. 519 复核</a:t>
            </a:r>
            <a:endParaRPr lang="zh-CN" sz="1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4023360"/>
          <a:ext cx="640080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554480"/>
                <a:gridCol w="822960"/>
                <a:gridCol w="822960"/>
                <a:gridCol w="822960"/>
                <a:gridCol w="155448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在美天数 D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豁免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W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满足 SPT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33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2027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（豁免年）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2028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（豁免年）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—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2029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否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300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zh-CN" sz="1250" dirty="0">
                          <a:solidFill>
                            <a:srgbClr val="1F2D3D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是</a:t>
                      </a:r>
                      <a:endParaRPr lang="zh-CN" sz="12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6"/>
          <p:cNvSpPr/>
          <p:nvPr/>
        </p:nvSpPr>
        <p:spPr>
          <a:xfrm>
            <a:off x="7772400" y="1554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2" name="Shape 7"/>
          <p:cNvSpPr/>
          <p:nvPr/>
        </p:nvSpPr>
        <p:spPr>
          <a:xfrm>
            <a:off x="8046720" y="1783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908810"/>
            <a:ext cx="251460" cy="25146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732520" y="1783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8843 清单</a:t>
            </a:r>
            <a:endParaRPr lang="zh-CN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8046720" y="2468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谁需要提交、随哪份申报、截止日：4/15 或 6/15。</a:t>
            </a:r>
            <a:endParaRPr lang="zh-CN" sz="1300" dirty="0"/>
          </a:p>
        </p:txBody>
      </p:sp>
      <p:sp>
        <p:nvSpPr>
          <p:cNvPr id="16" name="Shape 10"/>
          <p:cNvSpPr/>
          <p:nvPr/>
        </p:nvSpPr>
        <p:spPr>
          <a:xfrm>
            <a:off x="7772400" y="3840480"/>
            <a:ext cx="3870655" cy="2057400"/>
          </a:xfrm>
          <a:prstGeom prst="roundRect">
            <a:avLst>
              <a:gd name="adj" fmla="val 4444"/>
            </a:avLst>
          </a:prstGeom>
          <a:solidFill>
            <a:srgbClr val="F0F4F7"/>
          </a:solidFill>
          <a:ln/>
        </p:spPr>
      </p:sp>
      <p:sp>
        <p:nvSpPr>
          <p:cNvPr id="17" name="Shape 11"/>
          <p:cNvSpPr/>
          <p:nvPr/>
        </p:nvSpPr>
        <p:spPr>
          <a:xfrm>
            <a:off x="8046720" y="4069080"/>
            <a:ext cx="502920" cy="502920"/>
          </a:xfrm>
          <a:prstGeom prst="ellipse">
            <a:avLst/>
          </a:prstGeom>
          <a:solidFill>
            <a:srgbClr val="1B7F8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450" y="4194810"/>
            <a:ext cx="251460" cy="25146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8732520" y="4069080"/>
            <a:ext cx="26819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17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居民前盘点表</a:t>
            </a:r>
            <a:endParaRPr lang="zh-CN" sz="1700" dirty="0"/>
          </a:p>
        </p:txBody>
      </p:sp>
      <p:sp>
        <p:nvSpPr>
          <p:cNvPr id="20" name="Text 13"/>
          <p:cNvSpPr txBox="1"/>
          <p:nvPr/>
        </p:nvSpPr>
        <p:spPr>
          <a:xfrm>
            <a:off x="8046720" y="4754880"/>
            <a:ext cx="33220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3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五项盘点：资金来源文件、持仓（PFIC）、外国信托、TFSA／RESP／FHSA、赠与时点。</a:t>
            </a:r>
            <a:endParaRPr lang="zh-C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26</a:t>
            </a:fld>
            <a:endParaRPr lang="zh-C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20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S1 · 本讲必核</a:t>
            </a:r>
            <a:endParaRPr lang="zh-CN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94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zh-CN" sz="2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本讲必核与引用来源</a:t>
            </a:r>
            <a:endParaRPr lang="zh-CN" sz="2800" dirty="0"/>
          </a:p>
        </p:txBody>
      </p:sp>
      <p:sp>
        <p:nvSpPr>
          <p:cNvPr id="5" name="Shape 2"/>
          <p:cNvSpPr/>
          <p:nvPr/>
        </p:nvSpPr>
        <p:spPr>
          <a:xfrm>
            <a:off x="548640" y="1554480"/>
            <a:ext cx="3931920" cy="4343400"/>
          </a:xfrm>
          <a:prstGeom prst="roundRect">
            <a:avLst>
              <a:gd name="adj" fmla="val 2326"/>
            </a:avLst>
          </a:prstGeom>
          <a:solidFill>
            <a:srgbClr val="F0F4F7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1737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讲前必核</a:t>
            </a:r>
            <a:endParaRPr lang="zh-CN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429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Pub. 519 与 Pub. 4756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 说明书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Rev. Proc. 2020-17</a:t>
            </a:r>
            <a:endParaRPr lang="zh-CN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zh-CN" sz="1400" dirty="0">
                <a:solidFill>
                  <a:srgbClr val="1F2D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IRC §679</a:t>
            </a:r>
            <a:endParaRPr lang="zh-CN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73736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zh-CN" sz="180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本讲引用来源</a:t>
            </a:r>
            <a:endParaRPr lang="zh-CN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2194560"/>
            <a:ext cx="6888175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O5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学生豁免页面；Pub. 4756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https://www.irs.gov/node/937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https://irs.gov/pub/irs-pdf/p4756.pdf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O1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IRS Instructions for Form 3520 (12/2025)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https://www.irs.gov/instructions/i3520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X4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 8843（二手线索）</a:t>
            </a:r>
            <a:endParaRPr lang="zh-CN" sz="1400" dirty="0"/>
          </a:p>
          <a:p>
            <a:pPr indent="0" marL="0">
              <a:spcAft>
                <a:spcPts val="1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https://cdn.taxesforexpats.com/articles/non-us-citizens/form-8843-statement-for-exempt-inidividuals-and-individuals-with-medical-condition.html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https://universityfinance.richmond.edu/payroll/international/year-end/8843.html</a:t>
            </a:r>
            <a:endParaRPr lang="zh-CN" sz="1400" dirty="0"/>
          </a:p>
          <a:p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B7F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X8  </a:t>
            </a:r>
            <a:pPr indent="0" marL="0">
              <a:spcAft>
                <a:spcPts val="200"/>
              </a:spcAft>
              <a:buNone/>
            </a:pPr>
            <a:r>
              <a:rPr lang="zh-CN" sz="1550" b="1" dirty="0">
                <a:solidFill>
                  <a:srgbClr val="1323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加拿大居民身份（二手线索）</a:t>
            </a:r>
            <a:endParaRPr lang="zh-CN" sz="1400" dirty="0"/>
          </a:p>
          <a:p>
            <a:pPr indent="0" marL="0">
              <a:spcAft>
                <a:spcPts val="900"/>
              </a:spcAft>
              <a:buNone/>
            </a:pPr>
            <a:r>
              <a:rPr lang="zh-CN" sz="1400" u="sng" dirty="0">
                <a:solidFill>
                  <a:srgbClr val="1460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https://www.crowe.com/ca/crowesoberman/insights/determining-residency</a:t>
            </a:r>
            <a:endParaRPr lang="zh-CN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2975" y="640080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6727F"/>
                </a:solidFill>
                <a:latin typeface="Microsoft YaHei"/>
                <a:ea typeface="Microsoft YaHei"/>
                <a:cs typeface="Microsoft YaHei"/>
              </a:defRPr>
            </a:lvl1pPr>
          </a:lstStyle>
          <a:p>
            <a:pPr algn="r"/>
            <a:fld id="{F7021451-1387-4CA6-816F-3879F97B5CBC}" type="slidenum">
              <a:rPr b="0" lang="zh-CN"/>
              <a:t>27</a:t>
            </a:fld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S1 身份与“居民前窗口”</dc:title>
  <dc:subject>美加跨境家庭财富保护与传承 · 首期 S0–S2</dc:subject>
  <dc:creator>PptxGenJS</dc:creator>
  <cp:lastModifiedBy>PptxGenJS</cp:lastModifiedBy>
  <cp:revision>1</cp:revision>
  <dcterms:created xsi:type="dcterms:W3CDTF">2026-09-20T04:58:24Z</dcterms:created>
  <dcterms:modified xsi:type="dcterms:W3CDTF">2026-09-20T04:58:24Z</dcterms:modified>
</cp:coreProperties>
</file>