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zh-CN"/>
              <a:t>7/23/19</a:t>
            </a:fld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/>
              <a:t>Click to edit Master text styles</a:t>
            </a:r>
          </a:p>
          <a:p>
            <a:pPr lvl="1"/>
            <a:r>
              <a:rPr lang="zh-CN"/>
              <a:t>Second level</a:t>
            </a:r>
          </a:p>
          <a:p>
            <a:pPr lvl="2"/>
            <a:r>
              <a:rPr lang="zh-CN"/>
              <a:t>Third level</a:t>
            </a:r>
          </a:p>
          <a:p>
            <a:pPr lvl="3"/>
            <a:r>
              <a:rPr lang="zh-CN"/>
              <a:t>Fourth level</a:t>
            </a:r>
          </a:p>
          <a:p>
            <a:pPr lvl="4"/>
            <a:r>
              <a:rPr lang="zh-CN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zh-CN"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S0 · 60 分钟。核心问题：四种“居民”为何不是一回事？本讲不给结论，只让听众数出“我家有几个身份、几个国家”。关键产出：家庭体检表 v0。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系列导览页（视场合取用，不占 S0 的 60 分钟时间轴）。一句话定位：帮助跨境家庭看清三件事——谁的身份（Who）→ 资产在哪国（Where）→ 需要什么文件与申报（What to file），并知道何时该请专业人士；本系列不替代专业人士。每讲统一以三问清单收尾。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2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讲师红线：只讲选项、条件与风险；不推荐具体产品、结构或机构；不出个案意见；不讲规避申报、隐匿资产、拆分额度、欺诈性转让的做法，涉及时只作风险提示；数字必须条件化并说明来源与算法，没有官方来源的说法不进课件。内部提醒：保险、投资、移民、税务内容，按讲师本人的牌照范围与监管机构的宣传规定审阅全部讲稿与文案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3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首期招生：S0–S2（合计 240 分钟）。开课方案 A：十周，每周一讲。方案 B：三个工作坊周末——基础篇 S0–S2；资产篇 S3–S5；传承篇 S6–S9。单场公开课：以 S4 或 S2 为引流主题，前置 20 分钟“四种居民”微缩版（取自 S0）。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4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A 线：父母为加拿大税务居民（BC 为主），子女在美国读书或工作。B 线：父母在中国大陆，子女在美或在加。C 线：子女本人，F-1/J-1 在读 → OPT → H-1B → 绿卡，或已是美国税务居民。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5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全系列学习成果：1）区分四种居民并为自家建档；2）判断一笔跨境资金或资产是否触发申报，理解“申报≠缴税”；3）用公式而非口号估算美国遗产税暴露与加拿大死亡视同处置税；4）列出跨国继承要跑的国家、文件与认证；5）建立家庭年度申报日历与专业人士转介清单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6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学习目标：区分四个身份维度；用三问清单给陈家建档；产出体检表 v0。时间轴：0–10′ 陈家三国资产图 · 10–25′ 四栏板书 · 25–50′ 分组填体检表 · 50–60′ 汇报与下一讲预告。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7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每张规则页都带核对标记与来源编号。已核对：可上讲台，讲前确认没有新公告；待复核：讲前必须回官方原文复核；未核对：完成官方核对前，不得上讲台。课件中以红色横幅标出未核对内容，核对完成后可删除横幅或整页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8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0–10′。陈家全部金额为教学示意，忽略汇率与扣除；各讲在同一张体检表上逐步更新。儿子 2024 年秋入读美国大学，2029 年起成为美国税务居民（S1、S2 使用）。全球遗产（示意）US$8,000,000（S4 案例 A 使用）。让听众先数一数：这个家庭有几个人、几个国家、几类资产。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9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10–25′，边讲边板书四栏：① 移民／签证身份；② 所得税居民（美国：SPT、绿卡测试；加拿大：事实居民、视同居民）；③ 遗产赠与税“住所”（美国按 domicile，不按 SPT）；④ 条约居民（tie-breaker）。本讲必核：IRS Pub. 519 居民测试；CRA Income Tax Folio S5-F1-C1；美加条约 Art. IV。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10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同一个人可以同时是：加拿大税务居民、美国所得税非居民、美国遗产税 NRNC（非居民非公民）、条约下的加拿大居民。此为示意组合，不是个案结论。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11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出国读书者在加拿大通常仍为事实居民（待复核，依 Income Tax Folio S5-F1-C1）；在美国出生者为美国公民（终身美国人）。后者是本系列的转介触发点之一。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12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美国遗产税对非居民非公民（NRNC）按住所（domicile）判定，非按 SPT；绿卡不是住所的决定性证据（IRS 非居民遗产税页面）。S4 会继续用到：F-1 学生子女名下的美股，遗产税同样按住所判定。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13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25–50′ 分组。每组一张人物卡（A/B/C），用三问清单在体检表 v0 上填一行；圈出“不确定”的格子。50–60′ 汇报。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14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卡 A：加拿大公民、BC 居民、持美股 US$1,200,000。卡 B：F-1 学生，第 3 年。卡 C：持美国绿卡、长期居住温哥华（探究题：所得税身份与遗产税身份分别是什么？——引出未核对项，结论是“须专业判断”）。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15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卡 C 引出未核对项：所得税身份（美国绿卡测试等）与遗产税身份（住所）分别如何判断，课堂不下结论。转介触发点：家中出现美国公民、绿卡持有人（含曾持有者）、在美出生的子女。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16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体检表 v0（人员／身份／资产／所在国／文件／申报），后续每讲更新一次。身份一栏建议按四种“居民”分格登记。本讲不给结论，只让听众数出“我家有几个身份、几个国家”。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17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50–60′ 汇报。本讲不给结论，只让听众数出“我家有几个身份、几个国家”。预告 S1：孩子何时进入美国税务体系？体检表 v0 将在每一讲更新一次。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18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每讲统一收尾：谁的身份？什么资产在哪国？需要什么文件或申报？转介触发点：家中出现美国公民、绿卡持有人（含曾持有者）、在美出生的子女。转介对象：美国税务判断——CPA／EA／税务律师；移民身份与签证——持牌移民顾问或律师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19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本讲必核：IRS Pub. 519 居民测试；CRA Income Tax Folio S5-F1-C1；美加条约 Art. IV。O = 官方／一手来源，X = 二手线索。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20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10241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900" dirty="0">
                <a:solidFill>
                  <a:srgbClr val="66727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本讲座为教育性内容，不构成法律、税务、投资、保险或移民意见。规则截至 2026-09-19，请以官方来源及持牌专业人士的意见为准。</a:t>
            </a:r>
            <a:endParaRPr lang="zh-CN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1002</a:t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1323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635508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900" dirty="0">
                <a:solidFill>
                  <a:srgbClr val="9AA9B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本讲座为教育性内容，不构成法律、税务、投资、保险或移民意见。规则截至 2026-09-19，请以官方来源及持牌专业人士的意见为准。</a:t>
            </a:r>
            <a:endParaRPr lang="zh-CN" sz="9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null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irs.gov/node/71231" TargetMode="External"/><Relationship Id="rId2" Type="http://schemas.openxmlformats.org/officeDocument/2006/relationships/hyperlink" Target="https://www.irs.gov/node/71226" TargetMode="External"/><Relationship Id="rId3" Type="http://schemas.openxmlformats.org/officeDocument/2006/relationships/hyperlink" Target="https://www.irs.gov/node/9899" TargetMode="External"/><Relationship Id="rId4" Type="http://schemas.openxmlformats.org/officeDocument/2006/relationships/hyperlink" Target="https://www.crowe.com/ca/crowesoberman/insights/determining-residency" TargetMode="Externa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35040" y="731520"/>
            <a:ext cx="585216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zh-CN" sz="21000" b="1" dirty="0">
                <a:solidFill>
                  <a:srgbClr val="1D36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</a:t>
            </a:r>
            <a:endParaRPr lang="zh-CN" sz="21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8686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《美加跨境家庭财富保护与传承》 讲座系列</a:t>
            </a:r>
            <a:endParaRPr lang="zh-CN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691640"/>
            <a:ext cx="76809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4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开篇工作坊：</a:t>
            </a:r>
            <a:endParaRPr lang="zh-CN" sz="4000" dirty="0"/>
          </a:p>
          <a:p>
            <a:pPr indent="0" marL="0">
              <a:buNone/>
            </a:pPr>
            <a:r>
              <a:rPr lang="zh-CN" sz="4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一个跨三国家庭的体检</a:t>
            </a:r>
            <a:endParaRPr lang="zh-CN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379476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核心问题</a:t>
            </a:r>
            <a:endParaRPr lang="zh-CN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411480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四种“居民”为何不是一回事？</a:t>
            </a:r>
            <a:endParaRPr lang="zh-CN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5257800"/>
            <a:ext cx="8686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B9C6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60 分钟  ·  首期招生 S0–S2  ·  规则核对基准日 2026-09-19</a:t>
            </a:r>
            <a:endParaRPr lang="zh-CN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 · 系列导览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每一讲都用同一张“三问清单”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3515258" cy="3246120"/>
          </a:xfrm>
          <a:prstGeom prst="roundRect">
            <a:avLst>
              <a:gd name="adj" fmla="val 2817"/>
            </a:avLst>
          </a:prstGeom>
          <a:solidFill>
            <a:srgbClr val="F0F4F7"/>
          </a:solidFill>
          <a:ln/>
        </p:spPr>
      </p:sp>
      <p:sp>
        <p:nvSpPr>
          <p:cNvPr id="6" name="Shape 3"/>
          <p:cNvSpPr/>
          <p:nvPr/>
        </p:nvSpPr>
        <p:spPr>
          <a:xfrm>
            <a:off x="868680" y="1828800"/>
            <a:ext cx="731520" cy="73152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" y="2011680"/>
            <a:ext cx="365760" cy="36576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783080" y="1828800"/>
            <a:ext cx="20522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Who</a:t>
            </a:r>
            <a:endParaRPr lang="zh-CN" sz="1800" dirty="0"/>
          </a:p>
        </p:txBody>
      </p:sp>
      <p:sp>
        <p:nvSpPr>
          <p:cNvPr id="9" name="Text 5"/>
          <p:cNvSpPr txBox="1"/>
          <p:nvPr/>
        </p:nvSpPr>
        <p:spPr>
          <a:xfrm>
            <a:off x="868680" y="2834640"/>
            <a:ext cx="28751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谁的身份？</a:t>
            </a:r>
            <a:endParaRPr lang="zh-CN" sz="2000" dirty="0"/>
          </a:p>
        </p:txBody>
      </p:sp>
      <p:sp>
        <p:nvSpPr>
          <p:cNvPr id="10" name="Text 6"/>
          <p:cNvSpPr txBox="1"/>
          <p:nvPr/>
        </p:nvSpPr>
        <p:spPr>
          <a:xfrm>
            <a:off x="868680" y="3429000"/>
            <a:ext cx="287517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每位家庭成员的移民身份、税务居民、住所与条约居民，分别是什么。</a:t>
            </a:r>
            <a:endParaRPr lang="zh-CN" sz="1400" dirty="0"/>
          </a:p>
        </p:txBody>
      </p:sp>
      <p:sp>
        <p:nvSpPr>
          <p:cNvPr id="11" name="Shape 7"/>
          <p:cNvSpPr/>
          <p:nvPr/>
        </p:nvSpPr>
        <p:spPr>
          <a:xfrm>
            <a:off x="4338218" y="1554480"/>
            <a:ext cx="3515258" cy="3246120"/>
          </a:xfrm>
          <a:prstGeom prst="roundRect">
            <a:avLst>
              <a:gd name="adj" fmla="val 2817"/>
            </a:avLst>
          </a:prstGeom>
          <a:solidFill>
            <a:srgbClr val="F0F4F7"/>
          </a:solidFill>
          <a:ln/>
        </p:spPr>
      </p:sp>
      <p:sp>
        <p:nvSpPr>
          <p:cNvPr id="12" name="Shape 8"/>
          <p:cNvSpPr/>
          <p:nvPr/>
        </p:nvSpPr>
        <p:spPr>
          <a:xfrm>
            <a:off x="4658258" y="1828800"/>
            <a:ext cx="731520" cy="73152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138" y="2011680"/>
            <a:ext cx="365760" cy="36576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5572658" y="1828800"/>
            <a:ext cx="20522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Where</a:t>
            </a:r>
            <a:endParaRPr lang="zh-CN" sz="1800" dirty="0"/>
          </a:p>
        </p:txBody>
      </p:sp>
      <p:sp>
        <p:nvSpPr>
          <p:cNvPr id="15" name="Text 10"/>
          <p:cNvSpPr txBox="1"/>
          <p:nvPr/>
        </p:nvSpPr>
        <p:spPr>
          <a:xfrm>
            <a:off x="4658258" y="2834640"/>
            <a:ext cx="28751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资产在哪国？</a:t>
            </a:r>
            <a:endParaRPr lang="zh-CN" sz="2000" dirty="0"/>
          </a:p>
        </p:txBody>
      </p:sp>
      <p:sp>
        <p:nvSpPr>
          <p:cNvPr id="16" name="Text 11"/>
          <p:cNvSpPr txBox="1"/>
          <p:nvPr/>
        </p:nvSpPr>
        <p:spPr>
          <a:xfrm>
            <a:off x="4658258" y="3429000"/>
            <a:ext cx="287517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每项资产在哪个国家、由谁持有、成本与市值如何。</a:t>
            </a:r>
            <a:endParaRPr lang="zh-CN" sz="1400" dirty="0"/>
          </a:p>
        </p:txBody>
      </p:sp>
      <p:sp>
        <p:nvSpPr>
          <p:cNvPr id="17" name="Shape 12"/>
          <p:cNvSpPr/>
          <p:nvPr/>
        </p:nvSpPr>
        <p:spPr>
          <a:xfrm>
            <a:off x="8127797" y="1554480"/>
            <a:ext cx="3515258" cy="3246120"/>
          </a:xfrm>
          <a:prstGeom prst="roundRect">
            <a:avLst>
              <a:gd name="adj" fmla="val 2817"/>
            </a:avLst>
          </a:prstGeom>
          <a:solidFill>
            <a:srgbClr val="F0F4F7"/>
          </a:solidFill>
          <a:ln/>
        </p:spPr>
      </p:sp>
      <p:sp>
        <p:nvSpPr>
          <p:cNvPr id="18" name="Shape 13"/>
          <p:cNvSpPr/>
          <p:nvPr/>
        </p:nvSpPr>
        <p:spPr>
          <a:xfrm>
            <a:off x="8447837" y="1828800"/>
            <a:ext cx="731520" cy="73152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0717" y="2011680"/>
            <a:ext cx="365760" cy="36576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9362237" y="1828800"/>
            <a:ext cx="20522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What to file</a:t>
            </a:r>
            <a:endParaRPr lang="zh-CN" sz="1800" dirty="0"/>
          </a:p>
        </p:txBody>
      </p:sp>
      <p:sp>
        <p:nvSpPr>
          <p:cNvPr id="21" name="Text 15"/>
          <p:cNvSpPr txBox="1"/>
          <p:nvPr/>
        </p:nvSpPr>
        <p:spPr>
          <a:xfrm>
            <a:off x="8447837" y="2834640"/>
            <a:ext cx="28751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需要什么文件与申报？</a:t>
            </a:r>
            <a:endParaRPr lang="zh-CN" sz="2000" dirty="0"/>
          </a:p>
        </p:txBody>
      </p:sp>
      <p:sp>
        <p:nvSpPr>
          <p:cNvPr id="22" name="Text 16"/>
          <p:cNvSpPr txBox="1"/>
          <p:nvPr/>
        </p:nvSpPr>
        <p:spPr>
          <a:xfrm>
            <a:off x="8447837" y="3429000"/>
            <a:ext cx="287517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需要哪些文件（赠与函、遗嘱、授权书、认证），以及美国、加拿大的哪些申报。</a:t>
            </a:r>
            <a:endParaRPr lang="zh-CN" sz="1400" dirty="0"/>
          </a:p>
        </p:txBody>
      </p:sp>
      <p:sp>
        <p:nvSpPr>
          <p:cNvPr id="23" name="Shape 17"/>
          <p:cNvSpPr/>
          <p:nvPr/>
        </p:nvSpPr>
        <p:spPr>
          <a:xfrm>
            <a:off x="548640" y="5029200"/>
            <a:ext cx="11094415" cy="868680"/>
          </a:xfrm>
          <a:prstGeom prst="roundRect">
            <a:avLst>
              <a:gd name="adj" fmla="val 10526"/>
            </a:avLst>
          </a:prstGeom>
          <a:solidFill>
            <a:srgbClr val="13233A"/>
          </a:solidFill>
          <a:ln/>
        </p:spPr>
      </p:sp>
      <p:sp>
        <p:nvSpPr>
          <p:cNvPr id="24" name="Text 18"/>
          <p:cNvSpPr txBox="1"/>
          <p:nvPr/>
        </p:nvSpPr>
        <p:spPr>
          <a:xfrm>
            <a:off x="914400" y="5029200"/>
            <a:ext cx="103628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一句话定位：帮助跨境家庭看清这三件事，并知道何时该请专业人士；本系列不替代专业人士。</a:t>
            </a:r>
            <a:endParaRPr lang="zh-CN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2</a:t>
            </a:fld>
            <a:endParaRPr lang="zh-C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 · 系列导览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本系列做什么，不做什么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5410048" cy="3657600"/>
          </a:xfrm>
          <a:prstGeom prst="roundRect">
            <a:avLst>
              <a:gd name="adj" fmla="val 2500"/>
            </a:avLst>
          </a:prstGeom>
          <a:solidFill>
            <a:srgbClr val="E2F2E9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28800"/>
            <a:ext cx="457200" cy="4572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554480" y="1828800"/>
            <a:ext cx="41298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200" b="1" dirty="0">
                <a:solidFill>
                  <a:srgbClr val="2E7D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我们做</a:t>
            </a:r>
            <a:endParaRPr lang="zh-CN" sz="2200" dirty="0"/>
          </a:p>
        </p:txBody>
      </p:sp>
      <p:sp>
        <p:nvSpPr>
          <p:cNvPr id="8" name="Text 4"/>
          <p:cNvSpPr txBox="1"/>
          <p:nvPr/>
        </p:nvSpPr>
        <p:spPr>
          <a:xfrm>
            <a:off x="960120" y="2606040"/>
            <a:ext cx="4587088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只讲选项、条件与风险</a:t>
            </a:r>
            <a:endParaRPr lang="zh-CN" sz="16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数字条件化，并说明来源与算法</a:t>
            </a:r>
            <a:endParaRPr lang="zh-CN" sz="16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每讲用三问清单收尾</a:t>
            </a:r>
            <a:endParaRPr lang="zh-CN" sz="16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告诉你什么时候该请专业人士</a:t>
            </a:r>
            <a:endParaRPr lang="zh-CN" sz="1600" dirty="0"/>
          </a:p>
        </p:txBody>
      </p:sp>
      <p:sp>
        <p:nvSpPr>
          <p:cNvPr id="9" name="Shape 5"/>
          <p:cNvSpPr/>
          <p:nvPr/>
        </p:nvSpPr>
        <p:spPr>
          <a:xfrm>
            <a:off x="6233008" y="1554480"/>
            <a:ext cx="5410048" cy="3657600"/>
          </a:xfrm>
          <a:prstGeom prst="roundRect">
            <a:avLst>
              <a:gd name="adj" fmla="val 2500"/>
            </a:avLst>
          </a:prstGeom>
          <a:solidFill>
            <a:srgbClr val="FBE6E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8768" y="1828800"/>
            <a:ext cx="457200" cy="45720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7238848" y="1828800"/>
            <a:ext cx="41298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200" b="1" dirty="0">
                <a:solidFill>
                  <a:srgbClr val="C039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我们不做</a:t>
            </a:r>
            <a:endParaRPr lang="zh-CN" sz="2200" dirty="0"/>
          </a:p>
        </p:txBody>
      </p:sp>
      <p:sp>
        <p:nvSpPr>
          <p:cNvPr id="12" name="Text 7"/>
          <p:cNvSpPr txBox="1"/>
          <p:nvPr/>
        </p:nvSpPr>
        <p:spPr>
          <a:xfrm>
            <a:off x="6644488" y="2606040"/>
            <a:ext cx="4587088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不推荐具体产品、结构或机构</a:t>
            </a:r>
            <a:endParaRPr lang="zh-CN" sz="16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不出个案意见</a:t>
            </a:r>
            <a:endParaRPr lang="zh-CN" sz="16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不讲规避申报、隐匿资产、拆分额度、欺诈性转让的做法；涉及时只作风险提示</a:t>
            </a:r>
            <a:endParaRPr lang="zh-CN" sz="16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没有官方来源的说法，不进课件</a:t>
            </a:r>
            <a:endParaRPr lang="zh-CN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3</a:t>
            </a:fld>
            <a:endParaRPr lang="zh-C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 · 系列导览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系列地图：十讲，共 825 分钟</a:t>
            </a:r>
            <a:endParaRPr lang="zh-CN" sz="28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94415" cy="914400"/>
        </p:xfrm>
        <a:graphic>
          <a:graphicData uri="http://schemas.openxmlformats.org/drawingml/2006/table">
            <a:tbl>
              <a:tblPr/>
              <a:tblGrid>
                <a:gridCol w="685800"/>
                <a:gridCol w="5120640"/>
                <a:gridCol w="777240"/>
                <a:gridCol w="4510735"/>
              </a:tblGrid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讲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主题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时长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关键产出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b="1" dirty="0">
                          <a:solidFill>
                            <a:srgbClr val="1B7F8C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S0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b="1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开篇工作坊：一个跨三国家庭的体检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60′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家庭体检表 v0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b="1" dirty="0">
                          <a:solidFill>
                            <a:srgbClr val="1B7F8C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S1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b="1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身份与“居民前窗口”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90′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SPT 计算器、居民前盘点表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b="1" dirty="0">
                          <a:solidFill>
                            <a:srgbClr val="1B7F8C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S2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b="1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跨境赠与：父母的钱如何合规进入美国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90′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3520 合并门槛计算器、赠与文件清单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b="1" dirty="0">
                          <a:solidFill>
                            <a:srgbClr val="1B7F8C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S3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美国房产的生命周期税务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90′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五阶段表、持有结构对比表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b="1" dirty="0">
                          <a:solidFill>
                            <a:srgbClr val="1B7F8C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S4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美股与美国遗产税（非居民陷阱）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90′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706-NA 步骤图、遗产税暴露估算器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b="1" dirty="0">
                          <a:solidFill>
                            <a:srgbClr val="1B7F8C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S5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加拿大侧：视同处置、遗嘱认证与“双重征税”真实算法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90′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双重税负计算表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b="1" dirty="0">
                          <a:solidFill>
                            <a:srgbClr val="1B7F8C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S6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保险与信托工具的边界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90′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工具决策表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b="1" dirty="0">
                          <a:solidFill>
                            <a:srgbClr val="1B7F8C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S7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婚姻风险隔离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75′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资产文件化清单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b="1" dirty="0">
                          <a:solidFill>
                            <a:srgbClr val="1B7F8C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S8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跨国继承与海牙认证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90′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三国文件矩阵、Apostille 清单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b="1" dirty="0">
                          <a:solidFill>
                            <a:srgbClr val="1B7F8C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S9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家庭财富“操作系统”与年度日历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60′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Dashboard、年度日历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2"/>
          <p:cNvSpPr txBox="1"/>
          <p:nvPr/>
        </p:nvSpPr>
        <p:spPr>
          <a:xfrm>
            <a:off x="548640" y="5413248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zh-CN" sz="13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首期招生：S0–S2（240 分钟）</a:t>
            </a:r>
            <a:pPr indent="0" marL="0">
              <a:spcAft>
                <a:spcPts val="300"/>
              </a:spcAft>
              <a:buNone/>
            </a:pPr>
            <a:r>
              <a:rPr lang="zh-CN" sz="13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  ·    方案 A：十周，每周一讲</a:t>
            </a:r>
            <a:endParaRPr lang="zh-CN" sz="1300" dirty="0"/>
          </a:p>
          <a:p>
            <a:pPr indent="0" marL="0">
              <a:buNone/>
            </a:pPr>
            <a:r>
              <a:rPr lang="zh-CN" sz="13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方案 B：三个工作坊周末——基础篇 S0–S2、资产篇 S3–S5、传承篇 S6–S9</a:t>
            </a:r>
            <a:endParaRPr lang="zh-C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4</a:t>
            </a:fld>
            <a:endParaRPr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 · 系列导览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听众三线：A、B、C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3515258" cy="3977640"/>
          </a:xfrm>
          <a:prstGeom prst="roundRect">
            <a:avLst>
              <a:gd name="adj" fmla="val 2601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68680" y="1828800"/>
            <a:ext cx="640080" cy="640080"/>
          </a:xfrm>
          <a:prstGeom prst="roundRect">
            <a:avLst>
              <a:gd name="adj" fmla="val 50000"/>
            </a:avLst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</a:t>
            </a:r>
            <a:endParaRPr lang="zh-CN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691640" y="182880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 线</a:t>
            </a:r>
            <a:endParaRPr lang="zh-CN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27432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画像</a:t>
            </a:r>
            <a:endParaRPr lang="zh-CN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868680" y="3035808"/>
            <a:ext cx="2875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父母为加拿大税务居民（BC 为主），子女在美国读书或工作</a:t>
            </a:r>
            <a:endParaRPr lang="zh-CN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868680" y="42062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核心关切</a:t>
            </a:r>
            <a:endParaRPr lang="zh-CN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868680" y="4498848"/>
            <a:ext cx="287517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资金合规进入美国；美股与美国房产的遗产税；加拿大死亡视同处置</a:t>
            </a:r>
            <a:endParaRPr lang="zh-CN" sz="1500" dirty="0"/>
          </a:p>
        </p:txBody>
      </p:sp>
      <p:sp>
        <p:nvSpPr>
          <p:cNvPr id="12" name="Shape 9"/>
          <p:cNvSpPr/>
          <p:nvPr/>
        </p:nvSpPr>
        <p:spPr>
          <a:xfrm>
            <a:off x="4338218" y="1554480"/>
            <a:ext cx="3515258" cy="3977640"/>
          </a:xfrm>
          <a:prstGeom prst="roundRect">
            <a:avLst>
              <a:gd name="adj" fmla="val 2601"/>
            </a:avLst>
          </a:prstGeom>
          <a:solidFill>
            <a:srgbClr val="F0F4F7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4658258" y="1828800"/>
            <a:ext cx="640080" cy="640080"/>
          </a:xfrm>
          <a:prstGeom prst="roundRect">
            <a:avLst>
              <a:gd name="adj" fmla="val 50000"/>
            </a:avLst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</a:t>
            </a:r>
            <a:endParaRPr lang="zh-CN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5481218" y="182880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 线</a:t>
            </a:r>
            <a:endParaRPr lang="zh-CN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4658258" y="27432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画像</a:t>
            </a:r>
            <a:endParaRPr lang="zh-CN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4658258" y="3035808"/>
            <a:ext cx="2875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父母在中国大陆，子女在美或在加</a:t>
            </a:r>
            <a:endParaRPr lang="zh-CN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4658258" y="42062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核心关切</a:t>
            </a:r>
            <a:endParaRPr lang="zh-CN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4658258" y="4498848"/>
            <a:ext cx="287517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汇出额度与用途；赠与文件；继承文件认证</a:t>
            </a:r>
            <a:endParaRPr lang="zh-CN" sz="1500" dirty="0"/>
          </a:p>
        </p:txBody>
      </p:sp>
      <p:sp>
        <p:nvSpPr>
          <p:cNvPr id="19" name="Shape 16"/>
          <p:cNvSpPr/>
          <p:nvPr/>
        </p:nvSpPr>
        <p:spPr>
          <a:xfrm>
            <a:off x="8127797" y="1554480"/>
            <a:ext cx="3515258" cy="3977640"/>
          </a:xfrm>
          <a:prstGeom prst="roundRect">
            <a:avLst>
              <a:gd name="adj" fmla="val 2601"/>
            </a:avLst>
          </a:prstGeom>
          <a:solidFill>
            <a:srgbClr val="F0F4F7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8447837" y="1828800"/>
            <a:ext cx="640080" cy="640080"/>
          </a:xfrm>
          <a:prstGeom prst="roundRect">
            <a:avLst>
              <a:gd name="adj" fmla="val 50000"/>
            </a:avLst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</a:t>
            </a:r>
            <a:endParaRPr lang="zh-CN" sz="2400" dirty="0"/>
          </a:p>
        </p:txBody>
      </p:sp>
      <p:sp>
        <p:nvSpPr>
          <p:cNvPr id="21" name="Text 18"/>
          <p:cNvSpPr txBox="1"/>
          <p:nvPr/>
        </p:nvSpPr>
        <p:spPr>
          <a:xfrm>
            <a:off x="9270797" y="182880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 线</a:t>
            </a:r>
            <a:endParaRPr lang="zh-CN" sz="2000" dirty="0"/>
          </a:p>
        </p:txBody>
      </p:sp>
      <p:sp>
        <p:nvSpPr>
          <p:cNvPr id="22" name="Text 19"/>
          <p:cNvSpPr txBox="1"/>
          <p:nvPr/>
        </p:nvSpPr>
        <p:spPr>
          <a:xfrm>
            <a:off x="8447837" y="27432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画像</a:t>
            </a:r>
            <a:endParaRPr lang="zh-CN" sz="1200" dirty="0"/>
          </a:p>
        </p:txBody>
      </p:sp>
      <p:sp>
        <p:nvSpPr>
          <p:cNvPr id="23" name="Text 20"/>
          <p:cNvSpPr txBox="1"/>
          <p:nvPr/>
        </p:nvSpPr>
        <p:spPr>
          <a:xfrm>
            <a:off x="8447837" y="3035808"/>
            <a:ext cx="2875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子女本人：F-1／J-1 在读 → OPT → H-1B → 绿卡，或已是美国税务居民</a:t>
            </a:r>
            <a:endParaRPr lang="zh-CN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8447837" y="42062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核心关切</a:t>
            </a:r>
            <a:endParaRPr lang="zh-CN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8447837" y="4498848"/>
            <a:ext cx="287517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居民起算日；8843；3520；PFIC 与账户申报；婚姻风险</a:t>
            </a:r>
            <a:endParaRPr lang="zh-CN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5</a:t>
            </a:fld>
            <a:endParaRPr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 · 系列导览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学完十讲，你能做到这五件事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11094415" cy="749808"/>
          </a:xfrm>
          <a:prstGeom prst="roundRect">
            <a:avLst>
              <a:gd name="adj" fmla="val 12195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673352"/>
            <a:ext cx="512064" cy="512064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zh-CN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1645920" y="1554480"/>
            <a:ext cx="972281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区分四种“居民”（移民身份、所得税居民、遗产赠与税住所、条约居民），并为自家建档</a:t>
            </a:r>
            <a:endParaRPr lang="zh-CN" sz="1700" dirty="0"/>
          </a:p>
        </p:txBody>
      </p:sp>
      <p:sp>
        <p:nvSpPr>
          <p:cNvPr id="8" name="Shape 5"/>
          <p:cNvSpPr/>
          <p:nvPr/>
        </p:nvSpPr>
        <p:spPr>
          <a:xfrm>
            <a:off x="548640" y="2432304"/>
            <a:ext cx="11094415" cy="749808"/>
          </a:xfrm>
          <a:prstGeom prst="roundRect">
            <a:avLst>
              <a:gd name="adj" fmla="val 12195"/>
            </a:avLst>
          </a:prstGeom>
          <a:solidFill>
            <a:srgbClr val="F0F4F7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822960" y="2551176"/>
            <a:ext cx="512064" cy="512064"/>
          </a:xfrm>
          <a:prstGeom prst="ellipse">
            <a:avLst/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zh-CN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1645920" y="2432304"/>
            <a:ext cx="972281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判断一笔跨境资金或资产是否触发申报，并理解“申报 ≠ 缴税”</a:t>
            </a:r>
            <a:endParaRPr lang="zh-CN" sz="1700" dirty="0"/>
          </a:p>
        </p:txBody>
      </p:sp>
      <p:sp>
        <p:nvSpPr>
          <p:cNvPr id="11" name="Shape 8"/>
          <p:cNvSpPr/>
          <p:nvPr/>
        </p:nvSpPr>
        <p:spPr>
          <a:xfrm>
            <a:off x="548640" y="3310128"/>
            <a:ext cx="11094415" cy="749808"/>
          </a:xfrm>
          <a:prstGeom prst="roundRect">
            <a:avLst>
              <a:gd name="adj" fmla="val 12195"/>
            </a:avLst>
          </a:prstGeom>
          <a:solidFill>
            <a:srgbClr val="F0F4F7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822960" y="3429000"/>
            <a:ext cx="512064" cy="512064"/>
          </a:xfrm>
          <a:prstGeom prst="ellipse">
            <a:avLst/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zh-CN" sz="1800" dirty="0"/>
          </a:p>
        </p:txBody>
      </p:sp>
      <p:sp>
        <p:nvSpPr>
          <p:cNvPr id="13" name="Text 10"/>
          <p:cNvSpPr txBox="1"/>
          <p:nvPr/>
        </p:nvSpPr>
        <p:spPr>
          <a:xfrm>
            <a:off x="1645920" y="3310128"/>
            <a:ext cx="972281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用公式而非口号，估算美国遗产税暴露（比例抵免）与加拿大死亡视同处置税</a:t>
            </a:r>
            <a:endParaRPr lang="zh-CN" sz="1700" dirty="0"/>
          </a:p>
        </p:txBody>
      </p:sp>
      <p:sp>
        <p:nvSpPr>
          <p:cNvPr id="14" name="Shape 11"/>
          <p:cNvSpPr/>
          <p:nvPr/>
        </p:nvSpPr>
        <p:spPr>
          <a:xfrm>
            <a:off x="548640" y="4187952"/>
            <a:ext cx="11094415" cy="749808"/>
          </a:xfrm>
          <a:prstGeom prst="roundRect">
            <a:avLst>
              <a:gd name="adj" fmla="val 12195"/>
            </a:avLst>
          </a:prstGeom>
          <a:solidFill>
            <a:srgbClr val="F0F4F7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822960" y="4306824"/>
            <a:ext cx="512064" cy="512064"/>
          </a:xfrm>
          <a:prstGeom prst="ellipse">
            <a:avLst/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zh-CN" sz="1800" dirty="0"/>
          </a:p>
        </p:txBody>
      </p:sp>
      <p:sp>
        <p:nvSpPr>
          <p:cNvPr id="16" name="Text 13"/>
          <p:cNvSpPr txBox="1"/>
          <p:nvPr/>
        </p:nvSpPr>
        <p:spPr>
          <a:xfrm>
            <a:off x="1645920" y="4187952"/>
            <a:ext cx="972281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列出一次跨国继承要跑的国家、文件与认证</a:t>
            </a:r>
            <a:endParaRPr lang="zh-CN" sz="1700" dirty="0"/>
          </a:p>
        </p:txBody>
      </p:sp>
      <p:sp>
        <p:nvSpPr>
          <p:cNvPr id="17" name="Shape 14"/>
          <p:cNvSpPr/>
          <p:nvPr/>
        </p:nvSpPr>
        <p:spPr>
          <a:xfrm>
            <a:off x="548640" y="5065776"/>
            <a:ext cx="11094415" cy="749808"/>
          </a:xfrm>
          <a:prstGeom prst="roundRect">
            <a:avLst>
              <a:gd name="adj" fmla="val 12195"/>
            </a:avLst>
          </a:prstGeom>
          <a:solidFill>
            <a:srgbClr val="F0F4F7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822960" y="5184648"/>
            <a:ext cx="512064" cy="512064"/>
          </a:xfrm>
          <a:prstGeom prst="ellipse">
            <a:avLst/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zh-CN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1645920" y="5065776"/>
            <a:ext cx="972281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建立家庭年度申报日历与专业人士转介清单</a:t>
            </a:r>
            <a:endParaRPr lang="zh-CN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6</a:t>
            </a:fld>
            <a:endParaRPr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 · 本讲导览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本讲目标与 60 分钟时间轴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3515258" cy="1188720"/>
          </a:xfrm>
          <a:prstGeom prst="roundRect">
            <a:avLst>
              <a:gd name="adj" fmla="val 7692"/>
            </a:avLst>
          </a:prstGeom>
          <a:solidFill>
            <a:srgbClr val="E3F1F3"/>
          </a:solidFill>
          <a:ln/>
        </p:spPr>
      </p:sp>
      <p:sp>
        <p:nvSpPr>
          <p:cNvPr id="6" name="Shape 3"/>
          <p:cNvSpPr/>
          <p:nvPr/>
        </p:nvSpPr>
        <p:spPr>
          <a:xfrm>
            <a:off x="822960" y="1874520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2011680"/>
            <a:ext cx="274320" cy="27432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600200" y="1554480"/>
            <a:ext cx="223509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区分四个身份维度</a:t>
            </a:r>
            <a:endParaRPr lang="zh-CN" sz="1700" dirty="0"/>
          </a:p>
        </p:txBody>
      </p:sp>
      <p:sp>
        <p:nvSpPr>
          <p:cNvPr id="9" name="Shape 5"/>
          <p:cNvSpPr/>
          <p:nvPr/>
        </p:nvSpPr>
        <p:spPr>
          <a:xfrm>
            <a:off x="4338218" y="1554480"/>
            <a:ext cx="3515258" cy="1188720"/>
          </a:xfrm>
          <a:prstGeom prst="roundRect">
            <a:avLst>
              <a:gd name="adj" fmla="val 7692"/>
            </a:avLst>
          </a:prstGeom>
          <a:solidFill>
            <a:srgbClr val="E3F1F3"/>
          </a:solidFill>
          <a:ln/>
        </p:spPr>
      </p:sp>
      <p:sp>
        <p:nvSpPr>
          <p:cNvPr id="10" name="Shape 6"/>
          <p:cNvSpPr/>
          <p:nvPr/>
        </p:nvSpPr>
        <p:spPr>
          <a:xfrm>
            <a:off x="4612538" y="1874520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9698" y="2011680"/>
            <a:ext cx="274320" cy="27432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389778" y="1554480"/>
            <a:ext cx="223509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用三问清单给陈家建档</a:t>
            </a:r>
            <a:endParaRPr lang="zh-CN" sz="1700" dirty="0"/>
          </a:p>
        </p:txBody>
      </p:sp>
      <p:sp>
        <p:nvSpPr>
          <p:cNvPr id="13" name="Shape 8"/>
          <p:cNvSpPr/>
          <p:nvPr/>
        </p:nvSpPr>
        <p:spPr>
          <a:xfrm>
            <a:off x="8127797" y="1554480"/>
            <a:ext cx="3515258" cy="1188720"/>
          </a:xfrm>
          <a:prstGeom prst="roundRect">
            <a:avLst>
              <a:gd name="adj" fmla="val 7692"/>
            </a:avLst>
          </a:prstGeom>
          <a:solidFill>
            <a:srgbClr val="E3F1F3"/>
          </a:solidFill>
          <a:ln/>
        </p:spPr>
      </p:sp>
      <p:sp>
        <p:nvSpPr>
          <p:cNvPr id="14" name="Shape 9"/>
          <p:cNvSpPr/>
          <p:nvPr/>
        </p:nvSpPr>
        <p:spPr>
          <a:xfrm>
            <a:off x="8402117" y="1874520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9277" y="2011680"/>
            <a:ext cx="274320" cy="27432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9179357" y="1554480"/>
            <a:ext cx="223509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产出体检表 v0</a:t>
            </a:r>
            <a:endParaRPr lang="zh-CN" sz="1700" dirty="0"/>
          </a:p>
        </p:txBody>
      </p:sp>
      <p:sp>
        <p:nvSpPr>
          <p:cNvPr id="17" name="Text 11"/>
          <p:cNvSpPr txBox="1"/>
          <p:nvPr/>
        </p:nvSpPr>
        <p:spPr>
          <a:xfrm>
            <a:off x="548640" y="310896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时间轴</a:t>
            </a:r>
            <a:endParaRPr lang="zh-CN" sz="1600" dirty="0"/>
          </a:p>
        </p:txBody>
      </p:sp>
      <p:sp>
        <p:nvSpPr>
          <p:cNvPr id="18" name="Shape 12"/>
          <p:cNvSpPr/>
          <p:nvPr/>
        </p:nvSpPr>
        <p:spPr>
          <a:xfrm>
            <a:off x="548640" y="3566160"/>
            <a:ext cx="1794205" cy="2103120"/>
          </a:xfrm>
          <a:prstGeom prst="roundRect">
            <a:avLst>
              <a:gd name="adj" fmla="val 5096"/>
            </a:avLst>
          </a:prstGeom>
          <a:solidFill>
            <a:srgbClr val="F0F4F7"/>
          </a:solidFill>
          <a:ln/>
        </p:spPr>
      </p:sp>
      <p:sp>
        <p:nvSpPr>
          <p:cNvPr id="19" name="Text 13"/>
          <p:cNvSpPr txBox="1"/>
          <p:nvPr/>
        </p:nvSpPr>
        <p:spPr>
          <a:xfrm>
            <a:off x="731520" y="3749040"/>
            <a:ext cx="142844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0–10′</a:t>
            </a:r>
            <a:endParaRPr lang="zh-CN" sz="1500" dirty="0"/>
          </a:p>
        </p:txBody>
      </p:sp>
      <p:sp>
        <p:nvSpPr>
          <p:cNvPr id="20" name="Text 14"/>
          <p:cNvSpPr txBox="1"/>
          <p:nvPr/>
        </p:nvSpPr>
        <p:spPr>
          <a:xfrm>
            <a:off x="731520" y="4206240"/>
            <a:ext cx="142844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陈家三国资产图</a:t>
            </a:r>
            <a:endParaRPr lang="zh-CN" sz="1500" dirty="0"/>
          </a:p>
        </p:txBody>
      </p:sp>
      <p:sp>
        <p:nvSpPr>
          <p:cNvPr id="21" name="Text 15"/>
          <p:cNvSpPr txBox="1"/>
          <p:nvPr/>
        </p:nvSpPr>
        <p:spPr>
          <a:xfrm>
            <a:off x="731520" y="5212080"/>
            <a:ext cx="142844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 分钟</a:t>
            </a:r>
            <a:endParaRPr lang="zh-CN" sz="1200" dirty="0"/>
          </a:p>
        </p:txBody>
      </p:sp>
      <p:sp>
        <p:nvSpPr>
          <p:cNvPr id="22" name="Shape 16"/>
          <p:cNvSpPr/>
          <p:nvPr/>
        </p:nvSpPr>
        <p:spPr>
          <a:xfrm>
            <a:off x="2452573" y="3566160"/>
            <a:ext cx="2691308" cy="2103120"/>
          </a:xfrm>
          <a:prstGeom prst="roundRect">
            <a:avLst>
              <a:gd name="adj" fmla="val 4348"/>
            </a:avLst>
          </a:prstGeom>
          <a:solidFill>
            <a:srgbClr val="F0F4F7"/>
          </a:solidFill>
          <a:ln/>
        </p:spPr>
      </p:sp>
      <p:sp>
        <p:nvSpPr>
          <p:cNvPr id="23" name="Text 17"/>
          <p:cNvSpPr txBox="1"/>
          <p:nvPr/>
        </p:nvSpPr>
        <p:spPr>
          <a:xfrm>
            <a:off x="2635453" y="3749040"/>
            <a:ext cx="23255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10–25′</a:t>
            </a:r>
            <a:endParaRPr lang="zh-CN" sz="1500" dirty="0"/>
          </a:p>
        </p:txBody>
      </p:sp>
      <p:sp>
        <p:nvSpPr>
          <p:cNvPr id="24" name="Text 18"/>
          <p:cNvSpPr txBox="1"/>
          <p:nvPr/>
        </p:nvSpPr>
        <p:spPr>
          <a:xfrm>
            <a:off x="2635453" y="4206240"/>
            <a:ext cx="232554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四栏板书</a:t>
            </a:r>
            <a:endParaRPr lang="zh-CN" sz="1500" dirty="0"/>
          </a:p>
        </p:txBody>
      </p:sp>
      <p:sp>
        <p:nvSpPr>
          <p:cNvPr id="25" name="Text 19"/>
          <p:cNvSpPr txBox="1"/>
          <p:nvPr/>
        </p:nvSpPr>
        <p:spPr>
          <a:xfrm>
            <a:off x="2635453" y="5212080"/>
            <a:ext cx="23255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 分钟</a:t>
            </a:r>
            <a:endParaRPr lang="zh-CN" sz="1200" dirty="0"/>
          </a:p>
        </p:txBody>
      </p:sp>
      <p:sp>
        <p:nvSpPr>
          <p:cNvPr id="26" name="Shape 20"/>
          <p:cNvSpPr/>
          <p:nvPr/>
        </p:nvSpPr>
        <p:spPr>
          <a:xfrm>
            <a:off x="5253609" y="3566160"/>
            <a:ext cx="4485513" cy="2103120"/>
          </a:xfrm>
          <a:prstGeom prst="roundRect">
            <a:avLst>
              <a:gd name="adj" fmla="val 4348"/>
            </a:avLst>
          </a:prstGeom>
          <a:solidFill>
            <a:srgbClr val="1B7F8C"/>
          </a:solidFill>
          <a:ln/>
        </p:spPr>
      </p:sp>
      <p:sp>
        <p:nvSpPr>
          <p:cNvPr id="27" name="Text 21"/>
          <p:cNvSpPr txBox="1"/>
          <p:nvPr/>
        </p:nvSpPr>
        <p:spPr>
          <a:xfrm>
            <a:off x="5436489" y="3749040"/>
            <a:ext cx="4119753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25–50′</a:t>
            </a:r>
            <a:endParaRPr lang="zh-CN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5436489" y="4206240"/>
            <a:ext cx="4119753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分组填体检表</a:t>
            </a:r>
            <a:endParaRPr lang="zh-CN" sz="1500" dirty="0"/>
          </a:p>
        </p:txBody>
      </p:sp>
      <p:sp>
        <p:nvSpPr>
          <p:cNvPr id="29" name="Text 23"/>
          <p:cNvSpPr txBox="1"/>
          <p:nvPr/>
        </p:nvSpPr>
        <p:spPr>
          <a:xfrm>
            <a:off x="5436489" y="5212080"/>
            <a:ext cx="411975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dirty="0">
                <a:solidFill>
                  <a:srgbClr val="E4F1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25 分钟</a:t>
            </a:r>
            <a:endParaRPr lang="zh-CN" sz="1200" dirty="0"/>
          </a:p>
        </p:txBody>
      </p:sp>
      <p:sp>
        <p:nvSpPr>
          <p:cNvPr id="30" name="Shape 24"/>
          <p:cNvSpPr/>
          <p:nvPr/>
        </p:nvSpPr>
        <p:spPr>
          <a:xfrm>
            <a:off x="9848850" y="3566160"/>
            <a:ext cx="1794205" cy="2103120"/>
          </a:xfrm>
          <a:prstGeom prst="roundRect">
            <a:avLst>
              <a:gd name="adj" fmla="val 5096"/>
            </a:avLst>
          </a:prstGeom>
          <a:solidFill>
            <a:srgbClr val="F0F4F7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10031730" y="3749040"/>
            <a:ext cx="142844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50–60′</a:t>
            </a:r>
            <a:endParaRPr lang="zh-CN" sz="1500" dirty="0"/>
          </a:p>
        </p:txBody>
      </p:sp>
      <p:sp>
        <p:nvSpPr>
          <p:cNvPr id="32" name="Text 26"/>
          <p:cNvSpPr txBox="1"/>
          <p:nvPr/>
        </p:nvSpPr>
        <p:spPr>
          <a:xfrm>
            <a:off x="10031730" y="4206240"/>
            <a:ext cx="142844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汇报与</a:t>
            </a:r>
            <a:endParaRPr lang="zh-CN" sz="1500" dirty="0"/>
          </a:p>
          <a:p>
            <a:pPr indent="0" marL="0">
              <a:buNone/>
            </a:pPr>
            <a:r>
              <a:rPr lang="zh-CN" sz="15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下一讲预告</a:t>
            </a:r>
            <a:endParaRPr lang="zh-CN" sz="1500" dirty="0"/>
          </a:p>
        </p:txBody>
      </p:sp>
      <p:sp>
        <p:nvSpPr>
          <p:cNvPr id="33" name="Text 27"/>
          <p:cNvSpPr txBox="1"/>
          <p:nvPr/>
        </p:nvSpPr>
        <p:spPr>
          <a:xfrm>
            <a:off x="10031730" y="5212080"/>
            <a:ext cx="142844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 分钟</a:t>
            </a:r>
            <a:endParaRPr lang="zh-CN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7</a:t>
            </a:fld>
            <a:endParaRPr 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 · 阅读指南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怎么读这套课件：三级规则核对标记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11094415" cy="1005840"/>
          </a:xfrm>
          <a:prstGeom prst="roundRect">
            <a:avLst>
              <a:gd name="adj" fmla="val 9091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68680" y="1901952"/>
            <a:ext cx="1097280" cy="329184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331720" y="1719072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已对照官方页面、法条或政府公报</a:t>
            </a:r>
            <a:endParaRPr lang="zh-CN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7315200" y="1719072"/>
            <a:ext cx="405353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可上讲台；讲前只需确认没有新公告</a:t>
            </a:r>
            <a:endParaRPr lang="zh-CN" sz="1500" dirty="0"/>
          </a:p>
        </p:txBody>
      </p:sp>
      <p:sp>
        <p:nvSpPr>
          <p:cNvPr id="9" name="Shape 6"/>
          <p:cNvSpPr/>
          <p:nvPr/>
        </p:nvSpPr>
        <p:spPr>
          <a:xfrm>
            <a:off x="548640" y="2724912"/>
            <a:ext cx="11094415" cy="1005840"/>
          </a:xfrm>
          <a:prstGeom prst="roundRect">
            <a:avLst>
              <a:gd name="adj" fmla="val 9091"/>
            </a:avLst>
          </a:prstGeom>
          <a:solidFill>
            <a:srgbClr val="F0F4F7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868680" y="3072384"/>
            <a:ext cx="1097280" cy="329184"/>
          </a:xfrm>
          <a:prstGeom prst="roundRect">
            <a:avLst>
              <a:gd name="adj" fmla="val 50000"/>
            </a:avLst>
          </a:prstGeom>
          <a:solidFill>
            <a:srgbClr val="F0B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5C44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待复核</a:t>
            </a:r>
            <a:endParaRPr lang="zh-CN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2331720" y="2889504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仅见二手资料，或为自行推算</a:t>
            </a:r>
            <a:endParaRPr lang="zh-CN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315200" y="2889504"/>
            <a:ext cx="405353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讲前必须回官方原文复核</a:t>
            </a:r>
            <a:endParaRPr lang="zh-CN" sz="1500" dirty="0"/>
          </a:p>
        </p:txBody>
      </p:sp>
      <p:sp>
        <p:nvSpPr>
          <p:cNvPr id="13" name="Shape 10"/>
          <p:cNvSpPr/>
          <p:nvPr/>
        </p:nvSpPr>
        <p:spPr>
          <a:xfrm>
            <a:off x="548640" y="3895344"/>
            <a:ext cx="11094415" cy="1005840"/>
          </a:xfrm>
          <a:prstGeom prst="roundRect">
            <a:avLst>
              <a:gd name="adj" fmla="val 9091"/>
            </a:avLst>
          </a:prstGeom>
          <a:solidFill>
            <a:srgbClr val="F0F4F7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868680" y="4242816"/>
            <a:ext cx="1097280" cy="329184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未核对</a:t>
            </a:r>
            <a:endParaRPr lang="zh-CN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2331720" y="4059936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尚未核对</a:t>
            </a:r>
            <a:endParaRPr lang="zh-CN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7315200" y="4059936"/>
            <a:ext cx="405353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完成官方核对前，不得上讲台；课件以红色横幅标出</a:t>
            </a:r>
            <a:endParaRPr lang="zh-CN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48640" y="512064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来源编号：</a:t>
            </a:r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 = 官方／一手来源；X = 二手线索（仅用于找线索，须回官方复核）。完整链接见每讲最后一页。</a:t>
            </a:r>
            <a:endParaRPr lang="zh-CN" sz="1400" dirty="0"/>
          </a:p>
          <a:p>
            <a:pPr indent="0" marL="0">
              <a:buNone/>
            </a:pPr>
            <a:r>
              <a:rPr lang="zh-CN" sz="14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时间基准：</a:t>
            </a:r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所有数字与条文均为规则核对基准日 2026-09-19 的状态；每场开讲前请逐项回官方来源复核。</a:t>
            </a:r>
            <a:endParaRPr lang="zh-CN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8</a:t>
            </a:fld>
            <a:endParaRPr 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 · 0–10′ · 陈家三国资产图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陈家（虚构）：三个国家，一个家庭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3576218" cy="3566160"/>
          </a:xfrm>
          <a:prstGeom prst="roundRect">
            <a:avLst>
              <a:gd name="adj" fmla="val 2564"/>
            </a:avLst>
          </a:prstGeom>
          <a:solidFill>
            <a:srgbClr val="E3F1F3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783080"/>
            <a:ext cx="1737360" cy="365760"/>
          </a:xfrm>
          <a:prstGeom prst="roundRect">
            <a:avLst>
              <a:gd name="adj" fmla="val 50000"/>
            </a:avLst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加拿大（BC）</a:t>
            </a:r>
            <a:endParaRPr lang="zh-CN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37744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成员</a:t>
            </a:r>
            <a:endParaRPr lang="zh-CN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2670048"/>
            <a:ext cx="302757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陈父、陈母：BC 税务居民</a:t>
            </a:r>
            <a:endParaRPr lang="zh-CN" sz="1500" dirty="0"/>
          </a:p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女儿：居住温哥华</a:t>
            </a:r>
            <a:endParaRPr lang="zh-CN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379476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资产</a:t>
            </a:r>
            <a:endParaRPr lang="zh-CN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4087368"/>
            <a:ext cx="302757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BC 自住房与出租房</a:t>
            </a:r>
            <a:endParaRPr lang="zh-CN" sz="1500" dirty="0"/>
          </a:p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加拿大证券</a:t>
            </a:r>
            <a:endParaRPr lang="zh-CN" sz="1500" dirty="0"/>
          </a:p>
        </p:txBody>
      </p:sp>
      <p:sp>
        <p:nvSpPr>
          <p:cNvPr id="11" name="Shape 8"/>
          <p:cNvSpPr/>
          <p:nvPr/>
        </p:nvSpPr>
        <p:spPr>
          <a:xfrm>
            <a:off x="4307738" y="1554480"/>
            <a:ext cx="3576218" cy="3566160"/>
          </a:xfrm>
          <a:prstGeom prst="roundRect">
            <a:avLst>
              <a:gd name="adj" fmla="val 2564"/>
            </a:avLst>
          </a:prstGeom>
          <a:solidFill>
            <a:srgbClr val="E6E9F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4582058" y="1783080"/>
            <a:ext cx="1737360" cy="365760"/>
          </a:xfrm>
          <a:prstGeom prst="roundRect">
            <a:avLst>
              <a:gd name="adj" fmla="val 50000"/>
            </a:avLst>
          </a:prstGeom>
          <a:solidFill>
            <a:srgbClr val="3B4BA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</a:t>
            </a:r>
            <a:endParaRPr lang="zh-CN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4582058" y="237744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3B4BA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成员</a:t>
            </a:r>
            <a:endParaRPr lang="zh-CN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4582058" y="2670048"/>
            <a:ext cx="302757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儿子：F-1 学生，2024 年秋入读美国大学；2029 年起成为美国税务居民</a:t>
            </a:r>
            <a:endParaRPr lang="zh-CN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4582058" y="379476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3B4BA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资产</a:t>
            </a:r>
            <a:endParaRPr lang="zh-CN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4582058" y="4087368"/>
            <a:ext cx="302757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美国股票账户 US$1,200,000（经加拿大券商持有）</a:t>
            </a:r>
            <a:endParaRPr lang="zh-CN" sz="1500" dirty="0"/>
          </a:p>
        </p:txBody>
      </p:sp>
      <p:sp>
        <p:nvSpPr>
          <p:cNvPr id="17" name="Shape 14"/>
          <p:cNvSpPr/>
          <p:nvPr/>
        </p:nvSpPr>
        <p:spPr>
          <a:xfrm>
            <a:off x="8066837" y="1554480"/>
            <a:ext cx="3576218" cy="3566160"/>
          </a:xfrm>
          <a:prstGeom prst="roundRect">
            <a:avLst>
              <a:gd name="adj" fmla="val 2564"/>
            </a:avLst>
          </a:prstGeom>
          <a:solidFill>
            <a:srgbClr val="F3E5EE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8341157" y="1783080"/>
            <a:ext cx="1737360" cy="365760"/>
          </a:xfrm>
          <a:prstGeom prst="roundRect">
            <a:avLst>
              <a:gd name="adj" fmla="val 50000"/>
            </a:avLst>
          </a:prstGeom>
          <a:solidFill>
            <a:srgbClr val="8A3B7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中国大陆</a:t>
            </a:r>
            <a:endParaRPr lang="zh-CN" sz="1400" dirty="0"/>
          </a:p>
        </p:txBody>
      </p:sp>
      <p:sp>
        <p:nvSpPr>
          <p:cNvPr id="19" name="Text 16"/>
          <p:cNvSpPr txBox="1"/>
          <p:nvPr/>
        </p:nvSpPr>
        <p:spPr>
          <a:xfrm>
            <a:off x="8341157" y="237744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8A3B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成员</a:t>
            </a:r>
            <a:endParaRPr lang="zh-CN" sz="1200" dirty="0"/>
          </a:p>
        </p:txBody>
      </p:sp>
      <p:sp>
        <p:nvSpPr>
          <p:cNvPr id="20" name="Text 17"/>
          <p:cNvSpPr txBox="1"/>
          <p:nvPr/>
        </p:nvSpPr>
        <p:spPr>
          <a:xfrm>
            <a:off x="8341157" y="2670048"/>
            <a:ext cx="302757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—</a:t>
            </a:r>
            <a:endParaRPr lang="zh-CN" sz="1500" dirty="0"/>
          </a:p>
        </p:txBody>
      </p:sp>
      <p:sp>
        <p:nvSpPr>
          <p:cNvPr id="21" name="Text 18"/>
          <p:cNvSpPr txBox="1"/>
          <p:nvPr/>
        </p:nvSpPr>
        <p:spPr>
          <a:xfrm>
            <a:off x="8341157" y="379476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8A3B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资产</a:t>
            </a:r>
            <a:endParaRPr lang="zh-CN" sz="1200" dirty="0"/>
          </a:p>
        </p:txBody>
      </p:sp>
      <p:sp>
        <p:nvSpPr>
          <p:cNvPr id="22" name="Text 19"/>
          <p:cNvSpPr txBox="1"/>
          <p:nvPr/>
        </p:nvSpPr>
        <p:spPr>
          <a:xfrm>
            <a:off x="8341157" y="4087368"/>
            <a:ext cx="302757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中国房产（陈父名下）</a:t>
            </a:r>
            <a:endParaRPr lang="zh-CN" sz="1500" dirty="0"/>
          </a:p>
        </p:txBody>
      </p:sp>
      <p:sp>
        <p:nvSpPr>
          <p:cNvPr id="23" name="Shape 20"/>
          <p:cNvSpPr/>
          <p:nvPr/>
        </p:nvSpPr>
        <p:spPr>
          <a:xfrm>
            <a:off x="548640" y="5303520"/>
            <a:ext cx="11094415" cy="594360"/>
          </a:xfrm>
          <a:prstGeom prst="roundRect">
            <a:avLst>
              <a:gd name="adj" fmla="val 15385"/>
            </a:avLst>
          </a:prstGeom>
          <a:solidFill>
            <a:srgbClr val="13233A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822960" y="5303520"/>
            <a:ext cx="1054577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4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全球遗产（示意）US$8,000,000    ·    另有保单（所在国与持有人待登记）    ·    金额为教学示意，忽略汇率与扣除</a:t>
            </a:r>
            <a:endParaRPr lang="zh-CN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9</a:t>
            </a:fld>
            <a:endParaRPr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 · 10–25′ · 四栏板书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四种“居民”：四个不同的问题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2636444" cy="3611880"/>
          </a:xfrm>
          <a:prstGeom prst="roundRect">
            <a:avLst>
              <a:gd name="adj" fmla="val 3468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777240" y="1783080"/>
            <a:ext cx="502920" cy="50292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zh-CN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468880"/>
            <a:ext cx="21792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移民／签证身份</a:t>
            </a:r>
            <a:endParaRPr lang="zh-CN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3337560"/>
            <a:ext cx="2179244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公民、绿卡持有人、F-1／J-1 学生等法律身份。</a:t>
            </a:r>
            <a:endParaRPr lang="zh-CN" sz="1400" dirty="0"/>
          </a:p>
        </p:txBody>
      </p:sp>
      <p:sp>
        <p:nvSpPr>
          <p:cNvPr id="9" name="Shape 6"/>
          <p:cNvSpPr/>
          <p:nvPr/>
        </p:nvSpPr>
        <p:spPr>
          <a:xfrm>
            <a:off x="3367964" y="1554480"/>
            <a:ext cx="2636444" cy="3611880"/>
          </a:xfrm>
          <a:prstGeom prst="roundRect">
            <a:avLst>
              <a:gd name="adj" fmla="val 3468"/>
            </a:avLst>
          </a:prstGeom>
          <a:solidFill>
            <a:srgbClr val="F0F4F7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3596564" y="1783080"/>
            <a:ext cx="502920" cy="50292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zh-CN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3596564" y="2468880"/>
            <a:ext cx="21792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所得税居民</a:t>
            </a:r>
            <a:endParaRPr lang="zh-CN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3596564" y="3337560"/>
            <a:ext cx="2179244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美国：实质居住测试（SPT）、绿卡测试。</a:t>
            </a:r>
            <a:endParaRPr lang="zh-CN" sz="1400" dirty="0"/>
          </a:p>
          <a:p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加拿大：事实居民、视同居民。</a:t>
            </a:r>
            <a:endParaRPr lang="zh-CN" sz="1400" dirty="0"/>
          </a:p>
        </p:txBody>
      </p:sp>
      <p:sp>
        <p:nvSpPr>
          <p:cNvPr id="13" name="Shape 10"/>
          <p:cNvSpPr/>
          <p:nvPr/>
        </p:nvSpPr>
        <p:spPr>
          <a:xfrm>
            <a:off x="6187288" y="1554480"/>
            <a:ext cx="2636444" cy="3611880"/>
          </a:xfrm>
          <a:prstGeom prst="roundRect">
            <a:avLst>
              <a:gd name="adj" fmla="val 3468"/>
            </a:avLst>
          </a:prstGeom>
          <a:solidFill>
            <a:srgbClr val="F0F4F7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415888" y="1783080"/>
            <a:ext cx="502920" cy="502920"/>
          </a:xfrm>
          <a:prstGeom prst="ellipse">
            <a:avLst/>
          </a:prstGeom>
          <a:solidFill>
            <a:srgbClr val="3B4BA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zh-CN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6415888" y="2468880"/>
            <a:ext cx="21792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遗产赠与税“住所”</a:t>
            </a:r>
            <a:endParaRPr lang="zh-CN" sz="1800" dirty="0"/>
          </a:p>
        </p:txBody>
      </p:sp>
      <p:sp>
        <p:nvSpPr>
          <p:cNvPr id="16" name="Text 13"/>
          <p:cNvSpPr txBox="1"/>
          <p:nvPr/>
        </p:nvSpPr>
        <p:spPr>
          <a:xfrm>
            <a:off x="6415888" y="3337560"/>
            <a:ext cx="2179244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美国按住所（domicile）判定，不按 SPT。</a:t>
            </a:r>
            <a:endParaRPr lang="zh-CN" sz="1400" dirty="0"/>
          </a:p>
        </p:txBody>
      </p:sp>
      <p:sp>
        <p:nvSpPr>
          <p:cNvPr id="17" name="Shape 14"/>
          <p:cNvSpPr/>
          <p:nvPr/>
        </p:nvSpPr>
        <p:spPr>
          <a:xfrm>
            <a:off x="9006611" y="1554480"/>
            <a:ext cx="2636444" cy="3611880"/>
          </a:xfrm>
          <a:prstGeom prst="roundRect">
            <a:avLst>
              <a:gd name="adj" fmla="val 3468"/>
            </a:avLst>
          </a:prstGeom>
          <a:solidFill>
            <a:srgbClr val="F0F4F7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9235211" y="1783080"/>
            <a:ext cx="502920" cy="50292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zh-CN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9235211" y="2468880"/>
            <a:ext cx="21792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条约居民</a:t>
            </a:r>
            <a:endParaRPr lang="zh-CN" sz="1800" dirty="0"/>
          </a:p>
        </p:txBody>
      </p:sp>
      <p:sp>
        <p:nvSpPr>
          <p:cNvPr id="20" name="Text 17"/>
          <p:cNvSpPr txBox="1"/>
          <p:nvPr/>
        </p:nvSpPr>
        <p:spPr>
          <a:xfrm>
            <a:off x="9235211" y="3337560"/>
            <a:ext cx="2179244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两国都认你为居民时，由美加条约 Art. IV 的 tie-breaker 裁决。</a:t>
            </a:r>
            <a:endParaRPr lang="zh-CN" sz="1400" dirty="0"/>
          </a:p>
        </p:txBody>
      </p:sp>
      <p:sp>
        <p:nvSpPr>
          <p:cNvPr id="21" name="Text 18"/>
          <p:cNvSpPr txBox="1"/>
          <p:nvPr/>
        </p:nvSpPr>
        <p:spPr>
          <a:xfrm>
            <a:off x="548640" y="539496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同一个人，四个维度，答案可以各不相同。</a:t>
            </a:r>
            <a:endParaRPr lang="zh-CN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10</a:t>
            </a:fld>
            <a:endParaRPr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 · 10–25′ · 四栏板书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同一个人，可以同时是……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4389120" y="2240280"/>
            <a:ext cx="1051560" cy="548640"/>
          </a:xfrm>
          <a:prstGeom prst="line">
            <a:avLst/>
          </a:prstGeom>
          <a:noFill/>
          <a:ln w="19050">
            <a:solidFill>
              <a:srgbClr val="5F6C7B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 flipV="1">
            <a:off x="4389120" y="3749040"/>
            <a:ext cx="1051560" cy="502920"/>
          </a:xfrm>
          <a:prstGeom prst="line">
            <a:avLst/>
          </a:prstGeom>
          <a:noFill/>
          <a:ln w="19050">
            <a:solidFill>
              <a:srgbClr val="5F6C7B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 flipV="1">
            <a:off x="6766560" y="2240280"/>
            <a:ext cx="1033272" cy="548640"/>
          </a:xfrm>
          <a:prstGeom prst="line">
            <a:avLst/>
          </a:prstGeom>
          <a:noFill/>
          <a:ln w="19050">
            <a:solidFill>
              <a:srgbClr val="5F6C7B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766560" y="3749040"/>
            <a:ext cx="1033272" cy="502920"/>
          </a:xfrm>
          <a:prstGeom prst="line">
            <a:avLst/>
          </a:prstGeom>
          <a:noFill/>
          <a:ln w="19050">
            <a:solidFill>
              <a:srgbClr val="5F6C7B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822960" y="1600200"/>
            <a:ext cx="3566160" cy="1188720"/>
          </a:xfrm>
          <a:prstGeom prst="roundRect">
            <a:avLst>
              <a:gd name="adj" fmla="val 7692"/>
            </a:avLst>
          </a:prstGeom>
          <a:solidFill>
            <a:srgbClr val="E3F1F3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1097280" y="178308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所得税居民 · 加拿大</a:t>
            </a:r>
            <a:endParaRPr lang="zh-CN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097280" y="210312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加拿大税务居民</a:t>
            </a:r>
            <a:endParaRPr lang="zh-CN" sz="2000" dirty="0"/>
          </a:p>
        </p:txBody>
      </p:sp>
      <p:sp>
        <p:nvSpPr>
          <p:cNvPr id="12" name="Shape 9"/>
          <p:cNvSpPr/>
          <p:nvPr/>
        </p:nvSpPr>
        <p:spPr>
          <a:xfrm>
            <a:off x="822960" y="3794760"/>
            <a:ext cx="3566160" cy="1188720"/>
          </a:xfrm>
          <a:prstGeom prst="roundRect">
            <a:avLst>
              <a:gd name="adj" fmla="val 7692"/>
            </a:avLst>
          </a:prstGeom>
          <a:solidFill>
            <a:srgbClr val="E3F1F3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97280" y="397764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所得税居民 · 美国</a:t>
            </a:r>
            <a:endParaRPr lang="zh-CN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1097280" y="429768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美国所得税非居民</a:t>
            </a:r>
            <a:endParaRPr lang="zh-CN" sz="2000" dirty="0"/>
          </a:p>
        </p:txBody>
      </p:sp>
      <p:sp>
        <p:nvSpPr>
          <p:cNvPr id="15" name="Shape 12"/>
          <p:cNvSpPr/>
          <p:nvPr/>
        </p:nvSpPr>
        <p:spPr>
          <a:xfrm>
            <a:off x="7799832" y="1600200"/>
            <a:ext cx="3566160" cy="1188720"/>
          </a:xfrm>
          <a:prstGeom prst="roundRect">
            <a:avLst>
              <a:gd name="adj" fmla="val 7692"/>
            </a:avLst>
          </a:prstGeom>
          <a:solidFill>
            <a:srgbClr val="E3F1F3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8074152" y="178308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遗产税 · 住所</a:t>
            </a:r>
            <a:endParaRPr lang="zh-CN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8074152" y="210312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美国遗产税 NRNC</a:t>
            </a:r>
            <a:endParaRPr lang="zh-CN" sz="2000" dirty="0"/>
          </a:p>
        </p:txBody>
      </p:sp>
      <p:sp>
        <p:nvSpPr>
          <p:cNvPr id="18" name="Shape 15"/>
          <p:cNvSpPr/>
          <p:nvPr/>
        </p:nvSpPr>
        <p:spPr>
          <a:xfrm>
            <a:off x="7799832" y="3794760"/>
            <a:ext cx="3566160" cy="1188720"/>
          </a:xfrm>
          <a:prstGeom prst="roundRect">
            <a:avLst>
              <a:gd name="adj" fmla="val 7692"/>
            </a:avLst>
          </a:prstGeom>
          <a:solidFill>
            <a:srgbClr val="E3F1F3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8074152" y="397764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条约居民</a:t>
            </a:r>
            <a:endParaRPr lang="zh-CN" sz="1200" dirty="0"/>
          </a:p>
        </p:txBody>
      </p:sp>
      <p:sp>
        <p:nvSpPr>
          <p:cNvPr id="20" name="Text 17"/>
          <p:cNvSpPr txBox="1"/>
          <p:nvPr/>
        </p:nvSpPr>
        <p:spPr>
          <a:xfrm>
            <a:off x="8074152" y="429768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条约下的加拿大居民</a:t>
            </a:r>
            <a:endParaRPr lang="zh-CN" sz="2000" dirty="0"/>
          </a:p>
        </p:txBody>
      </p:sp>
      <p:sp>
        <p:nvSpPr>
          <p:cNvPr id="21" name="Shape 18"/>
          <p:cNvSpPr/>
          <p:nvPr/>
        </p:nvSpPr>
        <p:spPr>
          <a:xfrm>
            <a:off x="5181448" y="2377440"/>
            <a:ext cx="1828800" cy="1828800"/>
          </a:xfrm>
          <a:prstGeom prst="ellipse">
            <a:avLst/>
          </a:prstGeom>
          <a:solidFill>
            <a:srgbClr val="13233A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81448" y="237744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同一个人</a:t>
            </a:r>
            <a:endParaRPr lang="zh-CN" sz="2000" dirty="0"/>
          </a:p>
        </p:txBody>
      </p:sp>
      <p:sp>
        <p:nvSpPr>
          <p:cNvPr id="23" name="Text 20"/>
          <p:cNvSpPr txBox="1"/>
          <p:nvPr/>
        </p:nvSpPr>
        <p:spPr>
          <a:xfrm>
            <a:off x="548640" y="5577840"/>
            <a:ext cx="110944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2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NRNC = 非居民非公民（遗产税用语）。此为示意组合，非个案结论。</a:t>
            </a:r>
            <a:endParaRPr lang="zh-CN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11</a:t>
            </a:fld>
            <a:endParaRPr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 · 10–25′ · 四栏板书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两个容易记错的点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5410048" cy="4206240"/>
          </a:xfrm>
          <a:prstGeom prst="roundRect">
            <a:avLst>
              <a:gd name="adj" fmla="val 2174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1828800"/>
            <a:ext cx="868680" cy="310896"/>
          </a:xfrm>
          <a:prstGeom prst="roundRect">
            <a:avLst>
              <a:gd name="adj" fmla="val 50000"/>
            </a:avLst>
          </a:prstGeom>
          <a:solidFill>
            <a:srgbClr val="F0B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5C44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待复核</a:t>
            </a:r>
            <a:endParaRPr lang="zh-CN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2377440"/>
            <a:ext cx="46785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出国读书者，</a:t>
            </a:r>
            <a:endParaRPr lang="zh-CN" sz="2100" dirty="0"/>
          </a:p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在加拿大通常仍为事实居民</a:t>
            </a:r>
            <a:endParaRPr lang="zh-CN" sz="21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3520440"/>
            <a:ext cx="467852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有住所、配偶、受抚养人等“重大居住联系”者，出国读书通常仍为事实居民；按 Income Tax Folio S5-F1-C1 判断。</a:t>
            </a:r>
            <a:endParaRPr lang="zh-CN" sz="1600" dirty="0"/>
          </a:p>
        </p:txBody>
      </p:sp>
      <p:sp>
        <p:nvSpPr>
          <p:cNvPr id="9" name="Shape 6"/>
          <p:cNvSpPr/>
          <p:nvPr/>
        </p:nvSpPr>
        <p:spPr>
          <a:xfrm>
            <a:off x="6233008" y="1554480"/>
            <a:ext cx="5410048" cy="4206240"/>
          </a:xfrm>
          <a:prstGeom prst="roundRect">
            <a:avLst>
              <a:gd name="adj" fmla="val 2174"/>
            </a:avLst>
          </a:prstGeom>
          <a:solidFill>
            <a:srgbClr val="F0F4F7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98768" y="1828800"/>
            <a:ext cx="384048" cy="384048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598768" y="2377440"/>
            <a:ext cx="46785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在美国出生者，</a:t>
            </a:r>
            <a:endParaRPr lang="zh-CN" sz="2100" dirty="0"/>
          </a:p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是美国公民（终身美国人）</a:t>
            </a:r>
            <a:endParaRPr lang="zh-CN" sz="2100" dirty="0"/>
          </a:p>
        </p:txBody>
      </p:sp>
      <p:sp>
        <p:nvSpPr>
          <p:cNvPr id="12" name="Text 8"/>
          <p:cNvSpPr txBox="1"/>
          <p:nvPr/>
        </p:nvSpPr>
        <p:spPr>
          <a:xfrm>
            <a:off x="6598768" y="3520440"/>
            <a:ext cx="467852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家中有在美出生的孩子，是本系列的转介触发点之一。</a:t>
            </a:r>
            <a:endParaRPr lang="zh-CN" sz="1600" dirty="0"/>
          </a:p>
        </p:txBody>
      </p:sp>
      <p:sp>
        <p:nvSpPr>
          <p:cNvPr id="13" name="Text 9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来源：X8 加拿大居民身份（二手线索，讲前回 CRA Folio S5-F1-C1 复核）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12</a:t>
            </a:fld>
            <a:endParaRPr 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 · 10–25′ · 四栏板书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遗产税看“住所”，不看 SPT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10728655" y="45720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200" dirty="0"/>
          </a:p>
        </p:txBody>
      </p:sp>
      <p:sp>
        <p:nvSpPr>
          <p:cNvPr id="6" name="Shape 3"/>
          <p:cNvSpPr/>
          <p:nvPr/>
        </p:nvSpPr>
        <p:spPr>
          <a:xfrm>
            <a:off x="548640" y="1554480"/>
            <a:ext cx="4937760" cy="3291840"/>
          </a:xfrm>
          <a:prstGeom prst="roundRect">
            <a:avLst>
              <a:gd name="adj" fmla="val 2778"/>
            </a:avLst>
          </a:prstGeom>
          <a:solidFill>
            <a:srgbClr val="F0F4F7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914400" y="178308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所得税居民</a:t>
            </a:r>
            <a:endParaRPr lang="zh-CN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17627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（S1）</a:t>
            </a:r>
            <a:endParaRPr lang="zh-CN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2697480"/>
            <a:ext cx="42062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美国：实质居住测试（SPT）、绿卡测试</a:t>
            </a:r>
            <a:endParaRPr lang="zh-CN" sz="1600" dirty="0"/>
          </a:p>
          <a:p>
            <a:pPr marL="203200" indent="-203200">
              <a:buSzPct val="100000"/>
              <a:buChar char="•"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加拿大：事实居民、视同居民</a:t>
            </a:r>
            <a:endParaRPr lang="zh-CN" sz="1600" dirty="0"/>
          </a:p>
        </p:txBody>
      </p:sp>
      <p:sp>
        <p:nvSpPr>
          <p:cNvPr id="10" name="Shape 7"/>
          <p:cNvSpPr/>
          <p:nvPr/>
        </p:nvSpPr>
        <p:spPr>
          <a:xfrm>
            <a:off x="6705295" y="1554480"/>
            <a:ext cx="4937760" cy="3291840"/>
          </a:xfrm>
          <a:prstGeom prst="roundRect">
            <a:avLst>
              <a:gd name="adj" fmla="val 2778"/>
            </a:avLst>
          </a:prstGeom>
          <a:solidFill>
            <a:srgbClr val="E6E9F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7071055" y="178308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遗产／赠与税：NRNC</a:t>
            </a:r>
            <a:endParaRPr lang="zh-CN" sz="2000" dirty="0"/>
          </a:p>
        </p:txBody>
      </p:sp>
      <p:sp>
        <p:nvSpPr>
          <p:cNvPr id="12" name="Text 9"/>
          <p:cNvSpPr txBox="1"/>
          <p:nvPr/>
        </p:nvSpPr>
        <p:spPr>
          <a:xfrm>
            <a:off x="7071055" y="217627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（S4）</a:t>
            </a:r>
            <a:endParaRPr lang="zh-CN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7071055" y="2697480"/>
            <a:ext cx="42062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按住所（domicile）判定，不按 SPT</a:t>
            </a:r>
            <a:endParaRPr lang="zh-CN" sz="1600" dirty="0"/>
          </a:p>
          <a:p>
            <a:pPr marL="203200" indent="-203200">
              <a:buSzPct val="100000"/>
              <a:buChar char="•"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绿卡不是住所的决定性证据</a:t>
            </a:r>
            <a:endParaRPr lang="zh-CN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5684368" y="2880360"/>
            <a:ext cx="822960" cy="822960"/>
          </a:xfrm>
          <a:prstGeom prst="roundRect">
            <a:avLst>
              <a:gd name="adj" fmla="val 50000"/>
            </a:avLst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≠</a:t>
            </a:r>
            <a:endParaRPr lang="zh-CN" sz="32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" y="507492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先分清是哪一种“居民”，再谈税。</a:t>
            </a:r>
            <a:endParaRPr lang="zh-CN" sz="2000" dirty="0"/>
          </a:p>
        </p:txBody>
      </p:sp>
      <p:sp>
        <p:nvSpPr>
          <p:cNvPr id="16" name="Text 13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来源：O3 IRS 非居民遗产税页面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13</a:t>
            </a:fld>
            <a:endParaRPr 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 · 25–50′ · 分组工作坊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分组填体检表 v0：25 分钟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691640"/>
            <a:ext cx="3393338" cy="2834640"/>
          </a:xfrm>
          <a:prstGeom prst="roundRect">
            <a:avLst>
              <a:gd name="adj" fmla="val 3226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920240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zh-CN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697480"/>
            <a:ext cx="284469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领取人物卡</a:t>
            </a:r>
            <a:endParaRPr lang="zh-CN" sz="21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3291840"/>
            <a:ext cx="284469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每组一张：卡 A、卡 B 或卡 C。</a:t>
            </a:r>
            <a:endParaRPr lang="zh-CN" sz="1500" dirty="0"/>
          </a:p>
        </p:txBody>
      </p:sp>
      <p:sp>
        <p:nvSpPr>
          <p:cNvPr id="9" name="Shape 6"/>
          <p:cNvSpPr/>
          <p:nvPr/>
        </p:nvSpPr>
        <p:spPr>
          <a:xfrm>
            <a:off x="4015130" y="3108960"/>
            <a:ext cx="310896" cy="0"/>
          </a:xfrm>
          <a:prstGeom prst="line">
            <a:avLst/>
          </a:prstGeom>
          <a:noFill/>
          <a:ln w="3175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10" name="Shape 7"/>
          <p:cNvSpPr/>
          <p:nvPr/>
        </p:nvSpPr>
        <p:spPr>
          <a:xfrm>
            <a:off x="4399178" y="1691640"/>
            <a:ext cx="3393338" cy="2834640"/>
          </a:xfrm>
          <a:prstGeom prst="roundRect">
            <a:avLst>
              <a:gd name="adj" fmla="val 3226"/>
            </a:avLst>
          </a:prstGeom>
          <a:solidFill>
            <a:srgbClr val="F0F4F7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673498" y="1920240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zh-CN" sz="2000" dirty="0"/>
          </a:p>
        </p:txBody>
      </p:sp>
      <p:sp>
        <p:nvSpPr>
          <p:cNvPr id="12" name="Text 9"/>
          <p:cNvSpPr txBox="1"/>
          <p:nvPr/>
        </p:nvSpPr>
        <p:spPr>
          <a:xfrm>
            <a:off x="4673498" y="2697480"/>
            <a:ext cx="284469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用三问清单填表</a:t>
            </a:r>
            <a:endParaRPr lang="zh-CN" sz="2100" dirty="0"/>
          </a:p>
        </p:txBody>
      </p:sp>
      <p:sp>
        <p:nvSpPr>
          <p:cNvPr id="13" name="Text 10"/>
          <p:cNvSpPr txBox="1"/>
          <p:nvPr/>
        </p:nvSpPr>
        <p:spPr>
          <a:xfrm>
            <a:off x="4673498" y="3291840"/>
            <a:ext cx="284469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在体检表 v0 上填：人员／身份／资产／所在国／文件／申报。</a:t>
            </a:r>
            <a:endParaRPr lang="zh-CN" sz="1500" dirty="0"/>
          </a:p>
        </p:txBody>
      </p:sp>
      <p:sp>
        <p:nvSpPr>
          <p:cNvPr id="14" name="Shape 11"/>
          <p:cNvSpPr/>
          <p:nvPr/>
        </p:nvSpPr>
        <p:spPr>
          <a:xfrm>
            <a:off x="7865669" y="3108960"/>
            <a:ext cx="310896" cy="0"/>
          </a:xfrm>
          <a:prstGeom prst="line">
            <a:avLst/>
          </a:prstGeom>
          <a:noFill/>
          <a:ln w="3175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15" name="Shape 12"/>
          <p:cNvSpPr/>
          <p:nvPr/>
        </p:nvSpPr>
        <p:spPr>
          <a:xfrm>
            <a:off x="8249717" y="1691640"/>
            <a:ext cx="3393338" cy="2834640"/>
          </a:xfrm>
          <a:prstGeom prst="roundRect">
            <a:avLst>
              <a:gd name="adj" fmla="val 3226"/>
            </a:avLst>
          </a:prstGeom>
          <a:solidFill>
            <a:srgbClr val="F0F4F7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8524037" y="1920240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zh-CN" sz="2000" dirty="0"/>
          </a:p>
        </p:txBody>
      </p:sp>
      <p:sp>
        <p:nvSpPr>
          <p:cNvPr id="17" name="Text 14"/>
          <p:cNvSpPr txBox="1"/>
          <p:nvPr/>
        </p:nvSpPr>
        <p:spPr>
          <a:xfrm>
            <a:off x="8524037" y="2697480"/>
            <a:ext cx="284469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圈出“不确定”</a:t>
            </a:r>
            <a:endParaRPr lang="zh-CN" sz="2100" dirty="0"/>
          </a:p>
        </p:txBody>
      </p:sp>
      <p:sp>
        <p:nvSpPr>
          <p:cNvPr id="18" name="Text 15"/>
          <p:cNvSpPr txBox="1"/>
          <p:nvPr/>
        </p:nvSpPr>
        <p:spPr>
          <a:xfrm>
            <a:off x="8524037" y="3291840"/>
            <a:ext cx="284469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不确定的格子，就是需要专业人士的信号。</a:t>
            </a:r>
            <a:endParaRPr lang="zh-CN" sz="1500" dirty="0"/>
          </a:p>
        </p:txBody>
      </p:sp>
      <p:sp>
        <p:nvSpPr>
          <p:cNvPr id="19" name="Shape 16"/>
          <p:cNvSpPr/>
          <p:nvPr/>
        </p:nvSpPr>
        <p:spPr>
          <a:xfrm>
            <a:off x="548640" y="4754880"/>
            <a:ext cx="11094415" cy="822960"/>
          </a:xfrm>
          <a:prstGeom prst="roundRect">
            <a:avLst>
              <a:gd name="adj" fmla="val 11111"/>
            </a:avLst>
          </a:prstGeom>
          <a:solidFill>
            <a:srgbClr val="E3F1F3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914400" y="4754880"/>
            <a:ext cx="103628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600" b="1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提示：不必追求“答对”。本讲不下结论，重点是数出“我家有几个身份、几个国家”。</a:t>
            </a:r>
            <a:endParaRPr lang="zh-CN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14</a:t>
            </a:fld>
            <a:endParaRPr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 · 25–50′ · 分组工作坊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三张人物卡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3515258" cy="4206240"/>
          </a:xfrm>
          <a:prstGeom prst="roundRect">
            <a:avLst>
              <a:gd name="adj" fmla="val 2601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68680" y="1828800"/>
            <a:ext cx="822960" cy="822960"/>
          </a:xfrm>
          <a:prstGeom prst="roundRect">
            <a:avLst>
              <a:gd name="adj" fmla="val 50000"/>
            </a:avLst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</a:t>
            </a:r>
            <a:endParaRPr lang="zh-CN" sz="3200" dirty="0"/>
          </a:p>
        </p:txBody>
      </p:sp>
      <p:sp>
        <p:nvSpPr>
          <p:cNvPr id="7" name="Text 4"/>
          <p:cNvSpPr txBox="1"/>
          <p:nvPr/>
        </p:nvSpPr>
        <p:spPr>
          <a:xfrm>
            <a:off x="1874520" y="182880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卡 A</a:t>
            </a:r>
            <a:endParaRPr lang="zh-CN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2926080"/>
            <a:ext cx="287517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100" b="1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加拿大公民</a:t>
            </a:r>
            <a:endParaRPr lang="zh-CN" sz="2100" dirty="0"/>
          </a:p>
          <a:p>
            <a:pPr indent="0" marL="0">
              <a:buNone/>
            </a:pPr>
            <a:r>
              <a:rPr lang="zh-CN" sz="2100" b="1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BC 居民</a:t>
            </a:r>
            <a:endParaRPr lang="zh-CN" sz="2100" dirty="0"/>
          </a:p>
          <a:p>
            <a:pPr indent="0" marL="0">
              <a:buNone/>
            </a:pPr>
            <a:r>
              <a:rPr lang="zh-CN" sz="2100" b="1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持美股 US$1,200,000</a:t>
            </a:r>
            <a:endParaRPr lang="zh-CN" sz="2100" dirty="0"/>
          </a:p>
        </p:txBody>
      </p:sp>
      <p:sp>
        <p:nvSpPr>
          <p:cNvPr id="9" name="Text 6"/>
          <p:cNvSpPr txBox="1"/>
          <p:nvPr/>
        </p:nvSpPr>
        <p:spPr>
          <a:xfrm>
            <a:off x="868680" y="4617720"/>
            <a:ext cx="287517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填表：四种身份 + 资产所在国</a:t>
            </a:r>
            <a:endParaRPr lang="zh-CN" sz="1400" dirty="0"/>
          </a:p>
        </p:txBody>
      </p:sp>
      <p:sp>
        <p:nvSpPr>
          <p:cNvPr id="10" name="Shape 7"/>
          <p:cNvSpPr/>
          <p:nvPr/>
        </p:nvSpPr>
        <p:spPr>
          <a:xfrm>
            <a:off x="4338218" y="1554480"/>
            <a:ext cx="3515258" cy="4206240"/>
          </a:xfrm>
          <a:prstGeom prst="roundRect">
            <a:avLst>
              <a:gd name="adj" fmla="val 2601"/>
            </a:avLst>
          </a:prstGeom>
          <a:solidFill>
            <a:srgbClr val="F0F4F7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658258" y="1828800"/>
            <a:ext cx="822960" cy="822960"/>
          </a:xfrm>
          <a:prstGeom prst="roundRect">
            <a:avLst>
              <a:gd name="adj" fmla="val 50000"/>
            </a:avLst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</a:t>
            </a:r>
            <a:endParaRPr lang="zh-CN" sz="3200" dirty="0"/>
          </a:p>
        </p:txBody>
      </p:sp>
      <p:sp>
        <p:nvSpPr>
          <p:cNvPr id="12" name="Text 9"/>
          <p:cNvSpPr txBox="1"/>
          <p:nvPr/>
        </p:nvSpPr>
        <p:spPr>
          <a:xfrm>
            <a:off x="5664098" y="182880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卡 B</a:t>
            </a:r>
            <a:endParaRPr lang="zh-CN" sz="2000" dirty="0"/>
          </a:p>
        </p:txBody>
      </p:sp>
      <p:sp>
        <p:nvSpPr>
          <p:cNvPr id="13" name="Text 10"/>
          <p:cNvSpPr txBox="1"/>
          <p:nvPr/>
        </p:nvSpPr>
        <p:spPr>
          <a:xfrm>
            <a:off x="4658258" y="2926080"/>
            <a:ext cx="287517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100" b="1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F-1 学生</a:t>
            </a:r>
            <a:endParaRPr lang="zh-CN" sz="2100" dirty="0"/>
          </a:p>
          <a:p>
            <a:pPr indent="0" marL="0">
              <a:buNone/>
            </a:pPr>
            <a:r>
              <a:rPr lang="zh-CN" sz="2100" b="1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3 年</a:t>
            </a:r>
            <a:endParaRPr lang="zh-CN" sz="2100" dirty="0"/>
          </a:p>
        </p:txBody>
      </p:sp>
      <p:sp>
        <p:nvSpPr>
          <p:cNvPr id="14" name="Text 11"/>
          <p:cNvSpPr txBox="1"/>
          <p:nvPr/>
        </p:nvSpPr>
        <p:spPr>
          <a:xfrm>
            <a:off x="4658258" y="4617720"/>
            <a:ext cx="287517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填表：四种身份 + 资产所在国</a:t>
            </a:r>
            <a:endParaRPr lang="zh-CN" sz="1400" dirty="0"/>
          </a:p>
        </p:txBody>
      </p:sp>
      <p:sp>
        <p:nvSpPr>
          <p:cNvPr id="15" name="Shape 12"/>
          <p:cNvSpPr/>
          <p:nvPr/>
        </p:nvSpPr>
        <p:spPr>
          <a:xfrm>
            <a:off x="8127797" y="1554480"/>
            <a:ext cx="3515258" cy="4206240"/>
          </a:xfrm>
          <a:prstGeom prst="roundRect">
            <a:avLst>
              <a:gd name="adj" fmla="val 2601"/>
            </a:avLst>
          </a:prstGeom>
          <a:solidFill>
            <a:srgbClr val="E6E9F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8447837" y="1828800"/>
            <a:ext cx="822960" cy="822960"/>
          </a:xfrm>
          <a:prstGeom prst="roundRect">
            <a:avLst>
              <a:gd name="adj" fmla="val 50000"/>
            </a:avLst>
          </a:prstGeom>
          <a:solidFill>
            <a:srgbClr val="3B4BA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</a:t>
            </a:r>
            <a:endParaRPr lang="zh-CN" sz="3200" dirty="0"/>
          </a:p>
        </p:txBody>
      </p:sp>
      <p:sp>
        <p:nvSpPr>
          <p:cNvPr id="17" name="Text 14"/>
          <p:cNvSpPr txBox="1"/>
          <p:nvPr/>
        </p:nvSpPr>
        <p:spPr>
          <a:xfrm>
            <a:off x="9453677" y="182880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卡 C</a:t>
            </a:r>
            <a:endParaRPr lang="zh-CN" sz="2000" dirty="0"/>
          </a:p>
        </p:txBody>
      </p:sp>
      <p:sp>
        <p:nvSpPr>
          <p:cNvPr id="18" name="Text 15"/>
          <p:cNvSpPr txBox="1"/>
          <p:nvPr/>
        </p:nvSpPr>
        <p:spPr>
          <a:xfrm>
            <a:off x="8447837" y="2926080"/>
            <a:ext cx="287517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100" b="1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持美国绿卡</a:t>
            </a:r>
            <a:endParaRPr lang="zh-CN" sz="2100" dirty="0"/>
          </a:p>
          <a:p>
            <a:pPr indent="0" marL="0">
              <a:buNone/>
            </a:pPr>
            <a:r>
              <a:rPr lang="zh-CN" sz="2100" b="1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长期居住温哥华</a:t>
            </a:r>
            <a:endParaRPr lang="zh-CN" sz="2100" dirty="0"/>
          </a:p>
        </p:txBody>
      </p:sp>
      <p:sp>
        <p:nvSpPr>
          <p:cNvPr id="19" name="Text 16"/>
          <p:cNvSpPr txBox="1"/>
          <p:nvPr/>
        </p:nvSpPr>
        <p:spPr>
          <a:xfrm>
            <a:off x="8447837" y="4617720"/>
            <a:ext cx="287517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探究题：所得税身份与遗产税身份，分别是什么？</a:t>
            </a:r>
            <a:endParaRPr lang="zh-CN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15</a:t>
            </a:fld>
            <a:endParaRPr 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 · 25–50′ · 探究题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卡 C 探究：为什么答案是“须专业判断”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3931920" cy="3200400"/>
          </a:xfrm>
          <a:prstGeom prst="roundRect">
            <a:avLst>
              <a:gd name="adj" fmla="val 2857"/>
            </a:avLst>
          </a:prstGeom>
          <a:solidFill>
            <a:srgbClr val="13233A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1828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探究题</a:t>
            </a:r>
            <a:endParaRPr lang="zh-CN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2240280"/>
            <a:ext cx="32004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持美国绿卡、长期居住温哥华的人：所得税身份与遗产税身份，分别是什么？</a:t>
            </a:r>
            <a:endParaRPr lang="zh-CN" sz="2100" dirty="0"/>
          </a:p>
        </p:txBody>
      </p:sp>
      <p:sp>
        <p:nvSpPr>
          <p:cNvPr id="8" name="Shape 5"/>
          <p:cNvSpPr/>
          <p:nvPr/>
        </p:nvSpPr>
        <p:spPr>
          <a:xfrm>
            <a:off x="4754880" y="1554480"/>
            <a:ext cx="6888175" cy="960120"/>
          </a:xfrm>
          <a:prstGeom prst="roundRect">
            <a:avLst>
              <a:gd name="adj" fmla="val 9524"/>
            </a:avLst>
          </a:prstGeom>
          <a:solidFill>
            <a:srgbClr val="F0F4F7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983480" y="1783080"/>
            <a:ext cx="502920" cy="50292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zh-CN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5715000" y="1645920"/>
            <a:ext cx="569945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四个维度各有独立规则</a:t>
            </a:r>
            <a:endParaRPr lang="zh-CN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715000" y="2029968"/>
            <a:ext cx="56994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5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所得税看绿卡测试与居住情况；遗产税看住所（不按 SPT）。</a:t>
            </a:r>
            <a:endParaRPr lang="zh-CN" sz="1350" dirty="0"/>
          </a:p>
        </p:txBody>
      </p:sp>
      <p:sp>
        <p:nvSpPr>
          <p:cNvPr id="12" name="Shape 9"/>
          <p:cNvSpPr/>
          <p:nvPr/>
        </p:nvSpPr>
        <p:spPr>
          <a:xfrm>
            <a:off x="4754880" y="2651760"/>
            <a:ext cx="6888175" cy="960120"/>
          </a:xfrm>
          <a:prstGeom prst="roundRect">
            <a:avLst>
              <a:gd name="adj" fmla="val 9524"/>
            </a:avLst>
          </a:prstGeom>
          <a:solidFill>
            <a:srgbClr val="F0F4F7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4983480" y="2880360"/>
            <a:ext cx="502920" cy="50292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zh-CN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5715000" y="2743200"/>
            <a:ext cx="569945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绿卡不是住所的决定性证据</a:t>
            </a:r>
            <a:endParaRPr lang="zh-CN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5715000" y="3127248"/>
            <a:ext cx="56994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5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所以“有绿卡”不能直接推出遗产税身份。</a:t>
            </a:r>
            <a:endParaRPr lang="zh-CN" sz="1350" dirty="0"/>
          </a:p>
        </p:txBody>
      </p:sp>
      <p:sp>
        <p:nvSpPr>
          <p:cNvPr id="16" name="Shape 13"/>
          <p:cNvSpPr/>
          <p:nvPr/>
        </p:nvSpPr>
        <p:spPr>
          <a:xfrm>
            <a:off x="4754880" y="3749040"/>
            <a:ext cx="6888175" cy="960120"/>
          </a:xfrm>
          <a:prstGeom prst="roundRect">
            <a:avLst>
              <a:gd name="adj" fmla="val 9524"/>
            </a:avLst>
          </a:prstGeom>
          <a:solidFill>
            <a:srgbClr val="F0F4F7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4983480" y="3977640"/>
            <a:ext cx="502920" cy="502920"/>
          </a:xfrm>
          <a:prstGeom prst="ellipse">
            <a:avLst/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zh-CN" sz="1800" dirty="0"/>
          </a:p>
        </p:txBody>
      </p:sp>
      <p:sp>
        <p:nvSpPr>
          <p:cNvPr id="18" name="Text 15"/>
          <p:cNvSpPr txBox="1"/>
          <p:nvPr/>
        </p:nvSpPr>
        <p:spPr>
          <a:xfrm>
            <a:off x="5715000" y="3840480"/>
            <a:ext cx="569945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相关判断点尚未核对</a:t>
            </a:r>
            <a:endParaRPr lang="zh-CN" sz="1600" dirty="0"/>
          </a:p>
        </p:txBody>
      </p:sp>
      <p:sp>
        <p:nvSpPr>
          <p:cNvPr id="19" name="Text 16"/>
          <p:cNvSpPr txBox="1"/>
          <p:nvPr/>
        </p:nvSpPr>
        <p:spPr>
          <a:xfrm>
            <a:off x="5715000" y="4224528"/>
            <a:ext cx="56994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5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在本系列中标为“未核对”，课堂不下结论。</a:t>
            </a:r>
            <a:endParaRPr lang="zh-CN" sz="1350" dirty="0"/>
          </a:p>
        </p:txBody>
      </p:sp>
      <p:sp>
        <p:nvSpPr>
          <p:cNvPr id="20" name="Shape 17"/>
          <p:cNvSpPr/>
          <p:nvPr/>
        </p:nvSpPr>
        <p:spPr>
          <a:xfrm>
            <a:off x="548640" y="4983480"/>
            <a:ext cx="11094415" cy="868680"/>
          </a:xfrm>
          <a:prstGeom prst="roundRect">
            <a:avLst>
              <a:gd name="adj" fmla="val 10526"/>
            </a:avLst>
          </a:prstGeom>
          <a:solidFill>
            <a:srgbClr val="E3F1F3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4983480"/>
            <a:ext cx="103628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600" b="1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结论：须专业判断。家中出现美国公民、绿卡持有人（含曾持有者）、在美出生的子女，就是转介触发点。</a:t>
            </a:r>
            <a:endParaRPr lang="zh-CN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16</a:t>
            </a:fld>
            <a:endParaRPr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 · 产出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体检表 v0：六列，每讲更新一次</a:t>
            </a:r>
            <a:endParaRPr lang="zh-CN" sz="28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94415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2103120"/>
                <a:gridCol w="2286000"/>
                <a:gridCol w="1463040"/>
                <a:gridCol w="1645920"/>
                <a:gridCol w="1676095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人员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身份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资产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所在国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文件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申报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陈父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陈母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儿子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女儿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家庭共有／其他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2"/>
          <p:cNvSpPr txBox="1"/>
          <p:nvPr/>
        </p:nvSpPr>
        <p:spPr>
          <a:xfrm>
            <a:off x="548640" y="553212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“身份”一栏建议分四格登记：移民／签证 · 所得税 · 住所 · 条约。</a:t>
            </a:r>
            <a:endParaRPr lang="zh-CN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17</a:t>
            </a:fld>
            <a:endParaRPr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 · 50–60′ · 汇报与预告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汇报：我家有几个身份、几个国家？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6766560" cy="4297680"/>
          </a:xfrm>
          <a:prstGeom prst="roundRect">
            <a:avLst>
              <a:gd name="adj" fmla="val 2128"/>
            </a:avLst>
          </a:prstGeom>
          <a:solidFill>
            <a:srgbClr val="13233A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1005840" y="18288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数一数：</a:t>
            </a:r>
            <a:endParaRPr lang="zh-CN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097280" y="2423160"/>
            <a:ext cx="1188720" cy="1188720"/>
          </a:xfrm>
          <a:prstGeom prst="roundRect">
            <a:avLst>
              <a:gd name="adj" fmla="val 11538"/>
            </a:avLst>
          </a:prstGeom>
          <a:solidFill>
            <a:srgbClr val="1D3653"/>
          </a:solidFill>
          <a:ln w="19050">
            <a:solidFill>
              <a:srgbClr val="8FD3DC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4000" b="1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？</a:t>
            </a:r>
            <a:endParaRPr lang="zh-CN" sz="4000" dirty="0"/>
          </a:p>
        </p:txBody>
      </p:sp>
      <p:sp>
        <p:nvSpPr>
          <p:cNvPr id="8" name="Text 5"/>
          <p:cNvSpPr txBox="1"/>
          <p:nvPr/>
        </p:nvSpPr>
        <p:spPr>
          <a:xfrm>
            <a:off x="2468880" y="2423160"/>
            <a:ext cx="1645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我家有</a:t>
            </a:r>
            <a:endParaRPr lang="zh-CN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3840480" y="242316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3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个身份</a:t>
            </a:r>
            <a:endParaRPr lang="zh-CN" sz="3600" dirty="0"/>
          </a:p>
        </p:txBody>
      </p:sp>
      <p:sp>
        <p:nvSpPr>
          <p:cNvPr id="10" name="Text 7"/>
          <p:cNvSpPr txBox="1"/>
          <p:nvPr/>
        </p:nvSpPr>
        <p:spPr>
          <a:xfrm>
            <a:off x="1097280" y="3886200"/>
            <a:ext cx="1188720" cy="1188720"/>
          </a:xfrm>
          <a:prstGeom prst="roundRect">
            <a:avLst>
              <a:gd name="adj" fmla="val 11538"/>
            </a:avLst>
          </a:prstGeom>
          <a:solidFill>
            <a:srgbClr val="1D3653"/>
          </a:solidFill>
          <a:ln w="19050">
            <a:solidFill>
              <a:srgbClr val="8FD3DC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4000" b="1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？</a:t>
            </a:r>
            <a:endParaRPr lang="zh-CN" sz="4000" dirty="0"/>
          </a:p>
        </p:txBody>
      </p:sp>
      <p:sp>
        <p:nvSpPr>
          <p:cNvPr id="11" name="Text 8"/>
          <p:cNvSpPr txBox="1"/>
          <p:nvPr/>
        </p:nvSpPr>
        <p:spPr>
          <a:xfrm>
            <a:off x="2468880" y="3886200"/>
            <a:ext cx="1645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我家有</a:t>
            </a:r>
            <a:endParaRPr lang="zh-CN" sz="2000" dirty="0"/>
          </a:p>
        </p:txBody>
      </p:sp>
      <p:sp>
        <p:nvSpPr>
          <p:cNvPr id="12" name="Text 9"/>
          <p:cNvSpPr txBox="1"/>
          <p:nvPr/>
        </p:nvSpPr>
        <p:spPr>
          <a:xfrm>
            <a:off x="3840480" y="388620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3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个国家</a:t>
            </a:r>
            <a:endParaRPr lang="zh-CN" sz="3600" dirty="0"/>
          </a:p>
        </p:txBody>
      </p:sp>
      <p:sp>
        <p:nvSpPr>
          <p:cNvPr id="13" name="Shape 10"/>
          <p:cNvSpPr/>
          <p:nvPr/>
        </p:nvSpPr>
        <p:spPr>
          <a:xfrm>
            <a:off x="7589520" y="1554480"/>
            <a:ext cx="4053535" cy="4297680"/>
          </a:xfrm>
          <a:prstGeom prst="roundRect">
            <a:avLst>
              <a:gd name="adj" fmla="val 2256"/>
            </a:avLst>
          </a:prstGeom>
          <a:solidFill>
            <a:srgbClr val="E3F1F3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7955280" y="1828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下一讲</a:t>
            </a:r>
            <a:endParaRPr lang="zh-CN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7955280" y="219456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4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</a:t>
            </a:r>
            <a:endParaRPr lang="zh-CN" sz="4800" dirty="0"/>
          </a:p>
        </p:txBody>
      </p:sp>
      <p:sp>
        <p:nvSpPr>
          <p:cNvPr id="16" name="Text 13"/>
          <p:cNvSpPr txBox="1"/>
          <p:nvPr/>
        </p:nvSpPr>
        <p:spPr>
          <a:xfrm>
            <a:off x="7955280" y="3108960"/>
            <a:ext cx="33220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身份与“居民前窗口”</a:t>
            </a:r>
            <a:endParaRPr lang="zh-CN" sz="1900" dirty="0"/>
          </a:p>
        </p:txBody>
      </p:sp>
      <p:sp>
        <p:nvSpPr>
          <p:cNvPr id="17" name="Text 14"/>
          <p:cNvSpPr txBox="1"/>
          <p:nvPr/>
        </p:nvSpPr>
        <p:spPr>
          <a:xfrm>
            <a:off x="7955280" y="3703320"/>
            <a:ext cx="33220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孩子何时进入美国税务体系？</a:t>
            </a:r>
            <a:endParaRPr lang="zh-CN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7955280" y="4937760"/>
            <a:ext cx="33220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体检表 v0 会在每一讲更新一次。</a:t>
            </a:r>
            <a:endParaRPr lang="zh-C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18</a:t>
            </a:fld>
            <a:endParaRPr 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 · 总结与转介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收尾：三问清单，与何时该请专业人士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5760720" cy="1234440"/>
          </a:xfrm>
          <a:prstGeom prst="roundRect">
            <a:avLst>
              <a:gd name="adj" fmla="val 7407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901952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zh-CN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1645920" y="178308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谁的身份？</a:t>
            </a:r>
            <a:endParaRPr lang="zh-CN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1645920" y="224028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四种“居民”各是什么</a:t>
            </a:r>
            <a:endParaRPr lang="zh-CN" sz="1400" dirty="0"/>
          </a:p>
        </p:txBody>
      </p:sp>
      <p:sp>
        <p:nvSpPr>
          <p:cNvPr id="9" name="Shape 6"/>
          <p:cNvSpPr/>
          <p:nvPr/>
        </p:nvSpPr>
        <p:spPr>
          <a:xfrm>
            <a:off x="548640" y="2971800"/>
            <a:ext cx="5760720" cy="1234440"/>
          </a:xfrm>
          <a:prstGeom prst="roundRect">
            <a:avLst>
              <a:gd name="adj" fmla="val 7407"/>
            </a:avLst>
          </a:prstGeom>
          <a:solidFill>
            <a:srgbClr val="F0F4F7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822960" y="3319272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zh-CN" sz="2000" dirty="0"/>
          </a:p>
        </p:txBody>
      </p:sp>
      <p:sp>
        <p:nvSpPr>
          <p:cNvPr id="11" name="Text 8"/>
          <p:cNvSpPr txBox="1"/>
          <p:nvPr/>
        </p:nvSpPr>
        <p:spPr>
          <a:xfrm>
            <a:off x="1645920" y="320040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什么资产在哪国？</a:t>
            </a:r>
            <a:endParaRPr lang="zh-CN" sz="1900" dirty="0"/>
          </a:p>
        </p:txBody>
      </p:sp>
      <p:sp>
        <p:nvSpPr>
          <p:cNvPr id="12" name="Text 9"/>
          <p:cNvSpPr txBox="1"/>
          <p:nvPr/>
        </p:nvSpPr>
        <p:spPr>
          <a:xfrm>
            <a:off x="1645920" y="365760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人、资产、所在国，一张表看清</a:t>
            </a:r>
            <a:endParaRPr lang="zh-CN" sz="1400" dirty="0"/>
          </a:p>
        </p:txBody>
      </p:sp>
      <p:sp>
        <p:nvSpPr>
          <p:cNvPr id="13" name="Shape 10"/>
          <p:cNvSpPr/>
          <p:nvPr/>
        </p:nvSpPr>
        <p:spPr>
          <a:xfrm>
            <a:off x="548640" y="4389120"/>
            <a:ext cx="5760720" cy="1234440"/>
          </a:xfrm>
          <a:prstGeom prst="roundRect">
            <a:avLst>
              <a:gd name="adj" fmla="val 7407"/>
            </a:avLst>
          </a:prstGeom>
          <a:solidFill>
            <a:srgbClr val="F0F4F7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822960" y="4736592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zh-CN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1645920" y="461772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需要什么文件或申报？</a:t>
            </a:r>
            <a:endParaRPr lang="zh-CN" sz="1900" dirty="0"/>
          </a:p>
        </p:txBody>
      </p:sp>
      <p:sp>
        <p:nvSpPr>
          <p:cNvPr id="16" name="Text 13"/>
          <p:cNvSpPr txBox="1"/>
          <p:nvPr/>
        </p:nvSpPr>
        <p:spPr>
          <a:xfrm>
            <a:off x="1645920" y="507492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先建档，再谈申报</a:t>
            </a:r>
            <a:endParaRPr lang="zh-CN" sz="1400" dirty="0"/>
          </a:p>
        </p:txBody>
      </p:sp>
      <p:sp>
        <p:nvSpPr>
          <p:cNvPr id="17" name="Shape 14"/>
          <p:cNvSpPr/>
          <p:nvPr/>
        </p:nvSpPr>
        <p:spPr>
          <a:xfrm>
            <a:off x="6583680" y="1554480"/>
            <a:ext cx="5059375" cy="4160520"/>
          </a:xfrm>
          <a:prstGeom prst="roundRect">
            <a:avLst>
              <a:gd name="adj" fmla="val 2198"/>
            </a:avLst>
          </a:prstGeom>
          <a:solidFill>
            <a:srgbClr val="E3F1F3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6949440" y="17830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转介触发点</a:t>
            </a:r>
            <a:endParaRPr lang="zh-CN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6949440" y="2240280"/>
            <a:ext cx="432785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家中出现美国公民、绿卡持有人（含曾持有者）、在美出生的子女。</a:t>
            </a:r>
            <a:endParaRPr lang="zh-CN" sz="1600" dirty="0"/>
          </a:p>
        </p:txBody>
      </p:sp>
      <p:sp>
        <p:nvSpPr>
          <p:cNvPr id="20" name="Text 17"/>
          <p:cNvSpPr txBox="1"/>
          <p:nvPr/>
        </p:nvSpPr>
        <p:spPr>
          <a:xfrm>
            <a:off x="6949440" y="34290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转介对象</a:t>
            </a:r>
            <a:endParaRPr lang="zh-CN" sz="1800" dirty="0"/>
          </a:p>
        </p:txBody>
      </p:sp>
      <p:sp>
        <p:nvSpPr>
          <p:cNvPr id="21" name="Text 18"/>
          <p:cNvSpPr txBox="1"/>
          <p:nvPr/>
        </p:nvSpPr>
        <p:spPr>
          <a:xfrm>
            <a:off x="6949440" y="3886200"/>
            <a:ext cx="4327855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美国税务判断 → CPA／EA／税务律师</a:t>
            </a:r>
            <a:endParaRPr lang="zh-CN" sz="1500" dirty="0"/>
          </a:p>
          <a:p>
            <a:pPr marL="203200" indent="-203200">
              <a:buSzPct val="100000"/>
              <a:buChar char="•"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移民身份与签证 → 持牌移民顾问或律师</a:t>
            </a:r>
            <a:endParaRPr lang="zh-CN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19</a:t>
            </a:fld>
            <a:endParaRPr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 · 本讲必核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本讲必核与引用来源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3931920" cy="4343400"/>
          </a:xfrm>
          <a:prstGeom prst="roundRect">
            <a:avLst>
              <a:gd name="adj" fmla="val 2326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73736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讲前必核</a:t>
            </a:r>
            <a:endParaRPr lang="zh-CN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240280"/>
            <a:ext cx="34290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IRS Pub. 519：居民测试</a:t>
            </a:r>
            <a:endParaRPr lang="zh-CN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CRA Income Tax Folio S5-F1-C1：加拿大居民身份</a:t>
            </a:r>
            <a:endParaRPr lang="zh-CN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美加条约 Art. IV：条约居民 tie-breaker</a:t>
            </a:r>
            <a:endParaRPr lang="zh-CN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4754880" y="1737360"/>
            <a:ext cx="6888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本讲引用来源</a:t>
            </a:r>
            <a:endParaRPr lang="zh-CN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4754880" y="2194560"/>
            <a:ext cx="6888175" cy="3703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zh-CN" sz="155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O3  </a:t>
            </a:r>
            <a:pPr indent="0" marL="0">
              <a:spcAft>
                <a:spcPts val="200"/>
              </a:spcAft>
              <a:buNone/>
            </a:pPr>
            <a:r>
              <a:rPr lang="zh-CN" sz="155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IRS 非居民遗产税页面</a:t>
            </a:r>
            <a:endParaRPr lang="zh-CN" sz="1400" dirty="0"/>
          </a:p>
          <a:p>
            <a:pPr indent="0" marL="0">
              <a:spcAft>
                <a:spcPts val="100"/>
              </a:spcAft>
              <a:buNone/>
            </a:pPr>
            <a:r>
              <a:rPr lang="zh-CN" sz="14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https://www.irs.gov/node/71231</a:t>
            </a:r>
            <a:endParaRPr lang="zh-CN" sz="1400" dirty="0"/>
          </a:p>
          <a:p>
            <a:pPr indent="0" marL="0">
              <a:spcAft>
                <a:spcPts val="100"/>
              </a:spcAft>
              <a:buNone/>
            </a:pPr>
            <a:r>
              <a:rPr lang="zh-CN" sz="14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https://www.irs.gov/node/71226</a:t>
            </a:r>
            <a:endParaRPr lang="zh-CN" sz="1400" dirty="0"/>
          </a:p>
          <a:p>
            <a:pPr indent="0" marL="0">
              <a:spcAft>
                <a:spcPts val="900"/>
              </a:spcAft>
              <a:buNone/>
            </a:pPr>
            <a:r>
              <a:rPr lang="zh-CN" sz="14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https://www.irs.gov/node/9899</a:t>
            </a:r>
            <a:endParaRPr lang="zh-CN" sz="1400" dirty="0"/>
          </a:p>
          <a:p>
            <a:pPr indent="0" marL="0">
              <a:spcAft>
                <a:spcPts val="200"/>
              </a:spcAft>
              <a:buNone/>
            </a:pPr>
            <a:r>
              <a:rPr lang="zh-CN" sz="155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X8  </a:t>
            </a:r>
            <a:pPr indent="0" marL="0">
              <a:spcAft>
                <a:spcPts val="200"/>
              </a:spcAft>
              <a:buNone/>
            </a:pPr>
            <a:r>
              <a:rPr lang="zh-CN" sz="155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加拿大居民身份（二手线索）</a:t>
            </a:r>
            <a:endParaRPr lang="zh-CN" sz="1400" dirty="0"/>
          </a:p>
          <a:p>
            <a:pPr indent="0" marL="0">
              <a:spcAft>
                <a:spcPts val="900"/>
              </a:spcAft>
              <a:buNone/>
            </a:pPr>
            <a:r>
              <a:rPr lang="zh-CN" sz="14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https://www.crowe.com/ca/crowesoberman/insights/determining-residency</a:t>
            </a:r>
            <a:endParaRPr lang="zh-CN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20</a:t>
            </a:fld>
            <a:endParaRPr lang="zh-C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S0 开篇工作坊：一个跨三国家庭的体检</dc:title>
  <dc:subject>美加跨境家庭财富保护与传承 · 首期 S0–S2</dc:subject>
  <dc:creator>PptxGenJS</dc:creator>
  <cp:lastModifiedBy>PptxGenJS</cp:lastModifiedBy>
  <cp:revision>1</cp:revision>
  <dcterms:created xsi:type="dcterms:W3CDTF">2026-09-20T04:58:24Z</dcterms:created>
  <dcterms:modified xsi:type="dcterms:W3CDTF">2026-09-20T04:58:24Z</dcterms:modified>
</cp:coreProperties>
</file>