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slideMasters/slideMaster80.xml" ContentType="application/vnd.openxmlformats-officedocument.presentationml.slideMaster+xml"/>
  <Override PartName="/ppt/slides/slide8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</p:sldIdLst>
  <p:notesMasterIdLst>
    <p:notesMasterId r:id="rId8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notesMaster" Target="notesMasters/notesMaster1.xml"/><Relationship Id="rId83" Type="http://schemas.openxmlformats.org/officeDocument/2006/relationships/presProps" Target="presProps.xml"/><Relationship Id="rId84" Type="http://schemas.openxmlformats.org/officeDocument/2006/relationships/viewProps" Target="viewProps.xml"/><Relationship Id="rId85" Type="http://schemas.openxmlformats.org/officeDocument/2006/relationships/theme" Target="theme/theme1.xml"/><Relationship Id="rId8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zh-CN"/>
              <a:t>7/23/19</a:t>
            </a:fld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/>
              <a:t>Click to edit Master text styles</a:t>
            </a:r>
          </a:p>
          <a:p>
            <a:pPr lvl="1"/>
            <a:r>
              <a:rPr lang="zh-CN"/>
              <a:t>Second level</a:t>
            </a:r>
          </a:p>
          <a:p>
            <a:pPr lvl="2"/>
            <a:r>
              <a:rPr lang="zh-CN"/>
              <a:t>Third level</a:t>
            </a:r>
          </a:p>
          <a:p>
            <a:pPr lvl="3"/>
            <a:r>
              <a:rPr lang="zh-CN"/>
              <a:t>Fourth level</a:t>
            </a:r>
          </a:p>
          <a:p>
            <a:pPr lvl="4"/>
            <a:r>
              <a:rPr lang="zh-CN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zh-CN"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首期招生课件：S0（开篇工作坊，60 分钟）、S1（身份与“居民前窗口”，90 分钟）、S2（跨境赠与，90 分钟），合计 240 分钟。每一期开讲前，完成该期涉及的必核项。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基础篇（方案 B 的第一个工作坊周末）即 S0–S2。首期招生以 S0–S2 为主。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S0 · 60 分钟。核心问题：四种“居民”为何不是一回事？本讲不给结论，只让听众数出“我家有几个身份、几个国家”。关键产出：家庭体检表 v0。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3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系列导览页（视场合取用，不占 S0 的 60 分钟时间轴）。一句话定位：帮助跨境家庭看清三件事——谁的身份（Who）→ 资产在哪国（Where）→ 需要什么文件与申报（What to file），并知道何时该请专业人士；本系列不替代专业人士。每讲统一以三问清单收尾。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4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讲师红线：只讲选项、条件与风险；不推荐具体产品、结构或机构；不出个案意见；不讲规避申报、隐匿资产、拆分额度、欺诈性转让的做法，涉及时只作风险提示；数字必须条件化并说明来源与算法，没有官方来源的说法不进课件。内部提醒：保险、投资、移民、税务内容，按讲师本人的牌照范围与监管机构的宣传规定审阅全部讲稿与文案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5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首期招生：S0–S2（合计 240 分钟）。开课方案 A：十周，每周一讲。方案 B：三个工作坊周末——基础篇 S0–S2；资产篇 S3–S5；传承篇 S6–S9。单场公开课：以 S4 或 S2 为引流主题，前置 20 分钟“四种居民”微缩版（取自 S0）。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6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A 线：父母为加拿大税务居民（BC 为主），子女在美国读书或工作。B 线：父母在中国大陆，子女在美或在加。C 线：子女本人，F-1/J-1 在读 → OPT → H-1B → 绿卡，或已是美国税务居民。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7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全系列学习成果：1）区分四种居民并为自家建档；2）判断一笔跨境资金或资产是否触发申报，理解“申报≠缴税”；3）用公式而非口号估算美国遗产税暴露与加拿大死亡视同处置税；4）列出跨国继承要跑的国家、文件与认证；5）建立家庭年度申报日历与专业人士转介清单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8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学习目标：区分四个身份维度；用三问清单给陈家建档；产出体检表 v0。时间轴：0–10′ 陈家三国资产图 · 10–25′ 四栏板书 · 25–50′ 分组填体检表 · 50–60′ 汇报与下一讲预告。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9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每张规则页都带核对标记与来源编号。已核对：可上讲台，讲前确认没有新公告；待复核：讲前必须回官方原文复核；未核对：完成官方核对前，不得上讲台。课件中以红色横幅标出未核对内容，核对完成后可删除横幅或整页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10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0–10′。陈家全部金额为教学示意，忽略汇率与扣除；各讲在同一张体检表上逐步更新。儿子 2024 年秋入读美国大学，2029 年起成为美国税务居民（S1、S2 使用）。全球遗产（示意）US$8,000,000（S4 案例 A 使用）。让听众先数一数：这个家庭有几个人、几个国家、几类资产。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11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10–25′，边讲边板书四栏：① 移民／签证身份；② 所得税居民（美国：SPT、绿卡测试；加拿大：事实居民、视同居民）；③ 遗产赠与税“住所”（美国按 domicile，不按 SPT）；④ 条约居民（tie-breaker）。本讲必核：IRS Pub. 519 居民测试；CRA Income Tax Folio S5-F1-C1；美加条约 Art. IV。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12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同一个人可以同时是：加拿大税务居民、美国所得税非居民、美国遗产税 NRNC（非居民非公民）、条约下的加拿大居民。此为示意组合，不是个案结论。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13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出国读书者在加拿大通常仍为事实居民（待复核，依 Income Tax Folio S5-F1-C1）；在美国出生者为美国公民（终身美国人）。后者是本系列的转介触发点之一。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14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美国遗产税对非居民非公民（NRNC）按住所（domicile）判定，非按 SPT；绿卡不是住所的决定性证据（IRS 非居民遗产税页面）。S4 会继续用到：F-1 学生子女名下的美股，遗产税同样按住所判定。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15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25–50′ 分组。每组一张人物卡（A/B/C），用三问清单在体检表 v0 上填一行；圈出“不确定”的格子。50–60′ 汇报。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16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卡 A：加拿大公民、BC 居民、持美股 US$1,200,000。卡 B：F-1 学生，第 3 年。卡 C：持美国绿卡、长期居住温哥华（探究题：所得税身份与遗产税身份分别是什么？——引出未核对项，结论是“须专业判断”）。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17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卡 C 引出未核对项：所得税身份（美国绿卡测试等）与遗产税身份（住所）分别如何判断，课堂不下结论。转介触发点：家中出现美国公民、绿卡持有人（含曾持有者）、在美出生的子女。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18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体检表 v0（人员／身份／资产／所在国／文件／申报），后续每讲更新一次。身份一栏建议按四种“居民”分格登记。本讲不给结论，只让听众数出“我家有几个身份、几个国家”。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19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50–60′ 汇报。本讲不给结论，只让听众数出“我家有几个身份、几个国家”。预告 S1：孩子何时进入美国税务体系？体检表 v0 将在每一讲更新一次。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20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每讲统一收尾：谁的身份？什么资产在哪国？需要什么文件或申报？转介触发点：家中出现美国公民、绿卡持有人（含曾持有者）、在美出生的子女。转介对象：美国税务判断——CPA／EA／税务律师；移民身份与签证——持牌移民顾问或律师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21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本讲必核：IRS Pub. 519 居民测试；CRA Income Tax Folio S5-F1-C1；美加条约 Art. IV。O = 官方／一手来源，X = 二手线索。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22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S1 · 90 分钟。核心问题：孩子何时进入美国税务体系？学习目标：算出学生豁免年与 SPT 起点；说明 8843 的作用与两个截止日；列出居民前合规盘点清单。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23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把三问清单放到本讲：谁的身份——孩子何时成为美国税务居民；什么资产在哪国——进入美国税务体系之前的持仓；需要什么文件与申报——8843 与赠与、资金来源文件。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24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时间轴：0–15′ 学生豁免与 5 个日历年 · 15–35′ SPT 公式与例题 · 35–50′ Form 8843 · 50–70′ 居民前盘点 · 70–85′ 工作坊 · 85–90′ 三问清单与转介。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25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陈家儿子 2024 年秋入读美国大学；豁免年 2024–2028；2029 年起成为美国税务居民（示意）。入学当年哪怕只有 1 天也算 1 年。居民起算日须用 Pub. 519 复核。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26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F/J/M/Q 学生按“任何一部分日历年”计，共 5 个日历年不计入实质居住测试（SPT）；第 6 年起若要继续豁免，须证明无永久居留意图并实质遵守身份（IRC §7701(b)(5)(E)）。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27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以 2024 年秋入学为例：入学当年只在美几个月，也算第 1 个豁免年；豁免年为 2024–2028，天数自 2029 年起计入 SPT。月份高亮仅为示意。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28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未核对项：Closer connection、绿卡测试、F-1 → OPT → H-1B 的税务转折点（豁免年数用尽、身份转换日、首年 dual-status）。完成官方核对前，不得上讲台。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29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SPT：当年在美 ≥31 天，且 当年天数 + 前 1 年 ×1/3 + 前 2 年 ×1/6 ≥183；豁免年的天数不计。居民起算日须用 Pub. 519 复核。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30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示意数字，仅用于演示公式。演示 1：120 + 90×1/3 + 60×1/6 = 160 &lt; 183，不满足。演示 2：150 + 150×1/3 + 150×1/6 = 225 ≥ 183，且当年 ≥31 天，满足。居民起算日与例外情形回 Pub. 519 复核。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31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2024 秋入学 → 豁免年 2024–2028 → 2029 年首次计天数；若 2029 年在美 300 天，则该年已满足 183 天加权测试（C(2029)=300，前两年为豁免年计 0，W=300）。居民起算日须用 Pub. 519 复核。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32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四步判断：① 这一年是否豁免年（豁免年天数按 0 计）；② 当年在美是否 ≥31 天；③ 加权合计是否 ≥183；④ 满足后居民起算日回 Pub. 519 复核，Closer connection 等例外为未核对项。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33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3 位虚拟学生判断 SPT 起点：(a) 2023 秋入学；(b) 2025 春入学，2027 暑期实习；(c) 2024 秋入学，2028 毕业后 OPT，2029 换 H-1B。答案在下一页。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34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参考要点：豁免年分别为 2023–2027、2025–2029、2024–2028，天数分别自 2028、2030、2029 年起计入；暑期实习不改变豁免计数；H-1B 不属豁免类别；以 Pub. 519 复核。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35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Form 8843 是主张排除天数的声明；无金钱罚款，但漏报可能令被排除天数被计入 SPT。二手资料，讲前回 Form 8843 说明书与 Pub. 519 复核。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36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有须预扣的美国工资并报 1040-NR 者，随 1040-NR，4/15；无此类工资或无需报税者，单独寄送，6/15。常见误说“每年 4/15 前”——分两种到期日。二手资料，讲前复核。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37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“学生在豁免期内没有任何申报义务”——豁免年仍须按情形提交 8843；有美国来源收入时另有 1040-NR 义务。“学生期间收到父母大额赠与要报 3520”——3520 Part IV 的义务人是 U.S. person，仍为非居民时通常不是申报人。“Form 8843 每年 4/15 前”——分两种到期日。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38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居民前盘点用于看清家底；成为居民后仍须依规申报，不得用于隐匿。窗口区间为示意（陈家儿子 2024–2028）。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39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居民前可做的合规盘点（用于看清家底；成为居民后仍须依规申报，不得用于隐匿）：盘点并保留赠与与资金来源文件；评估进入美国税务体系前的持仓（PFIC 与账户申报，未核对）；核对外国信托设立与 §679(a)(4)（未核对）；核对 TFSA、RESP、FHSA 在美国的处理（未核对）；规划赠与时点与 3520 义务的关系（衔接 S2）。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40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左侧“外国信托基础规则”已对照 IRS Form 3520 说明书。右侧 §679(a)(4) 居民化视同转移尚未核对，完成官方核对前不得上讲台。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41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PFIC：美国税务居民持有的加拿大共同基金、ETF 可能构成 PFIC，须报 Form 8621（未核对）。TFSA、RESP、FHSA 在美国的处理（未核对）；TFSA、RESP 等须逐项核对 Rev. Proc. 2020-17 条件。完成官方核对前不得上讲台。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42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有住所、配偶、受抚养人等“重大居住联系”者，出国读书通常仍为事实居民；按 Income Tax Folio S5-F1-C1 判断。二手资料，讲前回 CRA 原文复核。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43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工作坊流程为据本讲内容编排的建议，可按现场调整：算豁免年与 SPT 起点；判 8843 的截止日；盘居民前盘点表五项并标记有／无／不确定，不确定的项目就是转介触发点。最后把结论写回体检表（v0 → v1）。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44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转介触发点：豁免年即将用尽仍打算留美；持有加拿大基金、TFSA、RESP；已设立或拟设立信托。转介地图见系列文案规范 9.2。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45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三问清单收尾。谁的身份：孩子的豁免年、SPT 起点，居民起算日用 Pub. 519 复核。什么资产在哪国：居民前持仓与赠与资金。文件与申报：Form 8843（4/15 或 6/15）、赠与与资金来源文件。预告 S2：申报义务何时产生？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46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工具：SPT 计算器、8843 清单、居民前盘点表。SPT 计算器规格：输入每年在美天数 D(y)、当年是否豁免；C(y) = D(y) × (1 − 豁免)；W = C(y) + C(y−1)÷3 + C(y−2)÷6；满足 SPT ⇔ C(y) ≥ 31 且 W ≥ 183；居民起算日须用 Pub. 519 复核。表中数字为陈家示意。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47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本讲必核：IRS Pub. 519 与 Pub. 4756；Form 8843 说明书；Rev. Proc. 2020-17；IRC §679。O = 官方／一手来源，X = 二手线索，须回官方复核。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48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S2 · 90 分钟。核心问题：申报义务何时产生？学习目标：用“出资国 → 接收人身份 → 用途 → 文件”四步判断；会做 3520 关联人合并；区分“申报”与“缴税”。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49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把三问清单放到本讲：谁的身份——接收人是不是 U.S. person、何时成为；什么资产在哪国——钱从哪国出、到哪国、做什么用（A 线加拿大，B 线中国大陆）；需要什么文件与申报——3520 Part IV、赠与文件，以及加拿大、中国侧的文件。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50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时间轴：0–10′ 框架 · 10–35′ 美国侧 3520 Part IV · 35–50′ 捐赠人赠与税（NRNC）· 50–60′ 加拿大侧 · 60–70′ 中国侧 · 70–85′ 案例 · 85–90′ 清单与转介。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51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0–10′ 框架。四步判断：出资国 → 接收人身份 → 用途 → 文件。先判断，再申报；“申报”不等于“缴税”。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52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A 线：加拿大父母 → 美国子女；B 线：中国大陆父母 → 美国子女。进入美国后：接收人是 U.S. person 时适用 3520 Part IV；捐赠人为 NRNC 时，美国赠与税仅对美国不动产与有形资产征，美国公司股票等无形资产不征。加拿大侧（无赠与税、视同处置）为未核对项。美国 1% 汇款消费税不涉及汇入美国。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53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触发：接收人为 U.S. person，当年从非居民外国人或外国遗产收到合计 &gt;US$100,000（关联人合并）；&gt;US$5,000 的每笔逐项列明。义务人是 U.S. person，仍为非居民时通常不是申报人。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54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3520 Part IV 的义务人是 U.S. person；仍为非居民时通常不是申报人，成为美国税务居民之后所收赠与才落入。居民身份如何认定，回到 S1（SPT、居民起算日，Pub. 519 复核）。时间区间为陈家儿子的示意。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55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合并关联人（父母、祖父母、兄弟姐妹，含中介与代持）；全年合并。分批汇款按年度并合并关联人计算，分批不改变结论（案例 4）。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56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排除项：直接支付给教育机构的学费、给医疗机构的医疗费不算；RRSP/RRIF 依 Rev. Proc. 2014-55 免报；TFSA、RESP 等须逐项核对 Rev. Proc. 2020-17 条件（未核对，完成官方核对前不得上讲台）。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57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来自外国公司或合伙的“赠与”：门槛更低（按通胀调整；二手资料称 2025 年 US$20,116、2026 年 US$20,573，以 Rev. Proc. 2025-32 为准）；可能被重新定性；信托分配报 Part III，不是 Part IV。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58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到期日：纳税年度结束后第 4 个月 15 日；随所得税延期最迟第 10 个月 15 日（10/15）；单独寄送，不附在 1040 内。示例：2025 纳税年度 → 2026-04-15；随所得税延期 → 2026-10-15。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59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Part IV：5%／月，最高 25%（§6039F），合理原因可免；信托类 Part I/III：US$10,000 或 35% 较大者；3520-A：US$10,000 或 5%。IRS 实务：2024-10 起，对迟报 3520 Part IV 不再自动评罚，先审合理原因说明。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60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汇款本身不触发罚款；触发点是 U.S. person 收到超门槛外国赠与而未按时申报。3520 是信息申报，不计算税款。25% 是 §6039F 迟报罚款的上限（每月 5%），有合理原因可免。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61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当年版表格可能要求提供赠与人税号（待复核，讲前核对说明书）。需报 1040-NR、706-NA、3520 等的非美国人须有 SSN 或 ITIN（Form W-7）（未核对，完成官方核对前不得上讲台）。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62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捐赠人为 NRNC：仅对位于美国的不动产和有形资产征赠与税；美国公司股票等无形资产不征（§2501(a)(2)）；报 Form 709-NA；2026 年年度免税额 US$19,000（非公民配偶 US$194,000）。对照：遗产税侧，美国公司股票属美国 situs（S4 详讲）。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63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加拿大侧为未核对项：加拿大无赠与税，但赠与增值资产会产生视同处置；须核 CRA 关联人规则与归属规则。完成官方核对前不得上讲台。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64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个人年度结汇／购汇便利化额度每人每年等值 US$50,000，超额需真实性材料；购汇不得用于境外买房、证券投资、购买人寿保险等未开放的资本项目。以国家外汇管理局最新规定为准。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65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美国侧：关联人与全年合并计算，分批无效。中国侧：以他人名义拆分额度等规避做法属违规风险，仅作风险提示，不讲成技巧。系列红线：不讲规避申报、隐匿资产、拆分额度、欺诈性转让的做法。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66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IRC §4475，2026-01-01 起，对以现金、汇票、本票等实物工具资金的美国对外汇款征 1%；银行账户资金与美国发行的借记卡／信用卡资金不征；不涉及汇入美国。因此父母汇钱给孩子（汇入美国）通常不适用。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67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案例 1：2029 年儿子已成为美国税务居民：母亲汇 US$85,000，父亲汇 US$40,000 → 关联合并 US$125,000，超过 US$100,000 → 须报 3520 Part IV。案例 2：父母直接向学校支付学费 → 不计入。案例 3：通过父母的公司“赠与” → 适用公司类门槛，且可能被重新定性。案例 4：分批汇款 → 按年度并合并关联人计算，分批不改变结论。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68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案例 1：母亲汇 US$85,000，父亲汇 US$40,000，父母为关联人，合并为 US$125,000，超过 US$100,000，须报 3520 Part IV；两笔均 &gt;US$5,000，逐项列明。无直付学费或医疗，无可剔除。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69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案例 2：父母直接向学校支付学费 → 不计入。案例 3：通过父母的公司“赠与” → 适用公司类门槛（2026 年 US$20,573，待复核），且可能被重新定性。案例 4：分批汇款 → 按年度并合并关联人计算，分批不改变结论。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70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练习：把案例 1–4 录入 3520 合并计算器。输入字段：接收人是否 U.S. person；赠与人；与接收人的关系；赠与人类型（个人／遗产／公司／合伙）；金额；日期；是否直付学费或医疗。案例 1 已示范，案例 2–4 由学员自行填行。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71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3520 合并门槛计算器逻辑：剔除直付项 → 个人与遗产类按关联人合并求和 → &gt;US$100,000 触发 Part IV，&gt;US$5,000 的每笔列示；公司与合伙类合并后与当年门槛比较（2026 年 US$20,573，待复核）→ 输出：是否触发；须逐项列示清单；到期日提示。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72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“汇款本身触发 25% 罚款”——汇款不触发；触发点是 U.S. person 收到超门槛外国赠与而未按时申报；25% 是 §6039F 迟报罚款的上限（每月 5%），有合理原因可免。“分批汇款可以规避申报”——关联人与全年合并计算，分批无效。“美国新的汇款税会影响父母汇钱给孩子”——1% 汇款税针对从美国汇出的现金类汇款，不针对汇入美国。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73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赠与文件清单：赠与函、资金来源、银行流水、接收人身份的时点、3520 到期日与延期。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74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转介触发点：接收人为美国人且全年合计可能接近或超过 US$100,000；出资方为公司或信托；须签署申报。转介地图见系列文案规范 9.2。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75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三问清单收尾。谁的身份：接收人是不是 U.S. person、何时成为。什么资产在哪国：钱从哪国出、进入哪国、用于什么。文件与申报：3520 Part IV（到期日与延期）、赠与文件清单。预告 S3：买、租、卖、传承各自触发什么？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76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工具：3520 合并门槛计算器、赠与文件清单。计算器规格见 6.3(c)：输入（接收人是否 U.S. person；赠与人；与接收人的关系；赠与人类型；金额；日期；是否直付学费或医疗）；逻辑（剔除直付项 → 个人与遗产类按关联人合并求和 → &gt;US$100,000 触发 Part IV，&gt;US$5,000 的每笔列示；公司与合伙类合并后与当年门槛比较）；输出（是否触发；须逐项列示清单；到期日提示）。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77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本讲必核：Form 3520 当年版说明书；Rev. Proc. 2025-32；国家外汇管理局最新规定。O = 官方／一手来源，X = 二手线索。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78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续上页。O = 官方／一手来源；X = 二手线索，须回官方复核。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79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第一期交付物：S0–S2 的 PPT 与讲义；家庭体检表；SPT 计算器；3520 合并门槛计算器；赠与文件清单。第二期（资产篇）S3–S5：遗产税暴露估算器、加拿大视同处置估算器、持有结构对比表、三张地图与决策树。每一期开讲前，完成该期涉及的必核项。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80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900" dirty="0">
                <a:solidFill>
                  <a:srgbClr val="66727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本讲座为教育性内容，不构成法律、税务、投资、保险或移民意见。规则截至 2026-09-19，请以官方来源及持牌专业人士的意见为准。</a:t>
            </a:r>
            <a:endParaRPr lang="zh-CN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1002</a:t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1323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3550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900" dirty="0">
                <a:solidFill>
                  <a:srgbClr val="9AA9B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本讲座为教育性内容，不构成法律、税务、投资、保险或移民意见。规则截至 2026-09-19，请以官方来源及持牌专业人士的意见为准。</a:t>
            </a:r>
            <a:endParaRPr lang="zh-CN" sz="9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null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irs.gov/node/71231" TargetMode="External"/><Relationship Id="rId2" Type="http://schemas.openxmlformats.org/officeDocument/2006/relationships/hyperlink" Target="https://www.irs.gov/node/71226" TargetMode="External"/><Relationship Id="rId3" Type="http://schemas.openxmlformats.org/officeDocument/2006/relationships/hyperlink" Target="https://www.irs.gov/node/9899" TargetMode="External"/><Relationship Id="rId4" Type="http://schemas.openxmlformats.org/officeDocument/2006/relationships/hyperlink" Target="https://www.crowe.com/ca/crowesoberman/insights/determining-residency" TargetMode="Externa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image" Target="../media/image-43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image" Target="../media/image-47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irs.gov/node/937" TargetMode="External"/><Relationship Id="rId2" Type="http://schemas.openxmlformats.org/officeDocument/2006/relationships/hyperlink" Target="https://irs.gov/pub/irs-pdf/p4756.pdf" TargetMode="External"/><Relationship Id="rId3" Type="http://schemas.openxmlformats.org/officeDocument/2006/relationships/hyperlink" Target="https://www.irs.gov/instructions/i3520" TargetMode="External"/><Relationship Id="rId4" Type="http://schemas.openxmlformats.org/officeDocument/2006/relationships/hyperlink" Target="https://cdn.taxesforexpats.com/articles/non-us-citizens/form-8843-statement-for-exempt-inidividuals-and-individuals-with-medical-condition.html" TargetMode="External"/><Relationship Id="rId5" Type="http://schemas.openxmlformats.org/officeDocument/2006/relationships/hyperlink" Target="https://universityfinance.richmond.edu/payroll/international/year-end/8843.html" TargetMode="External"/><Relationship Id="rId6" Type="http://schemas.openxmlformats.org/officeDocument/2006/relationships/hyperlink" Target="https://www.crowe.com/ca/crowesoberman/insights/determining-residency" TargetMode="External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image" Target="../media/image-50-2.png"/><Relationship Id="rId3" Type="http://schemas.openxmlformats.org/officeDocument/2006/relationships/image" Target="../media/image-50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image" Target="../media/image-51-2.png"/><Relationship Id="rId3" Type="http://schemas.openxmlformats.org/officeDocument/2006/relationships/image" Target="../media/image-5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png"/><Relationship Id="rId2" Type="http://schemas.openxmlformats.org/officeDocument/2006/relationships/image" Target="../media/image-57-2.png"/><Relationship Id="rId3" Type="http://schemas.openxmlformats.org/officeDocument/2006/relationships/image" Target="../media/image-57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png"/><Relationship Id="rId2" Type="http://schemas.openxmlformats.org/officeDocument/2006/relationships/image" Target="../media/image-6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png"/><Relationship Id="rId2" Type="http://schemas.openxmlformats.org/officeDocument/2006/relationships/image" Target="../media/image-64-2.png"/><Relationship Id="rId3" Type="http://schemas.openxmlformats.org/officeDocument/2006/relationships/image" Target="../media/image-64-3.png"/><Relationship Id="rId4" Type="http://schemas.openxmlformats.org/officeDocument/2006/relationships/image" Target="../media/image-64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4-1.png"/><Relationship Id="rId2" Type="http://schemas.openxmlformats.org/officeDocument/2006/relationships/image" Target="../media/image-74-2.png"/><Relationship Id="rId3" Type="http://schemas.openxmlformats.org/officeDocument/2006/relationships/image" Target="../media/image-74-3.png"/><Relationship Id="rId4" Type="http://schemas.openxmlformats.org/officeDocument/2006/relationships/image" Target="../media/image-74-4.png"/><Relationship Id="rId5" Type="http://schemas.openxmlformats.org/officeDocument/2006/relationships/image" Target="../media/image-74-5.png"/><Relationship Id="rId6" Type="http://schemas.openxmlformats.org/officeDocument/2006/relationships/image" Target="../media/image-74-6.png"/><Relationship Id="rId7" Type="http://schemas.openxmlformats.org/officeDocument/2006/relationships/image" Target="../media/image-74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7-1.png"/><Relationship Id="rId2" Type="http://schemas.openxmlformats.org/officeDocument/2006/relationships/image" Target="../media/image-77-2.png"/><Relationship Id="rId3" Type="http://schemas.openxmlformats.org/officeDocument/2006/relationships/image" Target="../media/image-77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irs.gov/instructions/i3520" TargetMode="External"/><Relationship Id="rId2" Type="http://schemas.openxmlformats.org/officeDocument/2006/relationships/hyperlink" Target="https://www.irs.gov/pub/irs-npl/2023ntf-15-foreign-gift-and-trust-reporting-on-form-3520-and-3520-a.pdf" TargetMode="External"/><Relationship Id="rId3" Type="http://schemas.openxmlformats.org/officeDocument/2006/relationships/hyperlink" Target="https://www.irs.gov/node/6195" TargetMode="External"/><Relationship Id="rId4" Type="http://schemas.openxmlformats.org/officeDocument/2006/relationships/hyperlink" Target="https://www.irs.gov/node/71196" TargetMode="External"/><Relationship Id="rId5" Type="http://schemas.openxmlformats.org/officeDocument/2006/relationships/hyperlink" Target="https://www.irs.gov/node/71191" TargetMode="External"/><Relationship Id="rId6" Type="http://schemas.openxmlformats.org/officeDocument/2006/relationships/hyperlink" Target="https://taxpayeradvocate.irs.gov/news/nta-blog/irs-hears-concerns-from-tas-and-practitioners-makes-favorable-changes-to-foreign-gifts-and-inheritance-filing-penalties/2024/10" TargetMode="External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hyperlink" Target="https://public-inspection.federalregister.gov/2026-07085.pdf" TargetMode="External"/><Relationship Id="rId2" Type="http://schemas.openxmlformats.org/officeDocument/2006/relationships/hyperlink" Target="https://www.eitc.irs.gov/pub/irs-drop/n-25-55.pdf" TargetMode="External"/><Relationship Id="rId3" Type="http://schemas.openxmlformats.org/officeDocument/2006/relationships/hyperlink" Target="https://www.safe.gov.cn/neimenggu/file/file/20170728/b94fb1d6db30472584863040ecb838f3.pdf" TargetMode="External"/><Relationship Id="rId4" Type="http://schemas.openxmlformats.org/officeDocument/2006/relationships/hyperlink" Target="https://www.safe.gov.cn/beijing/file/file/20191127/b29df7fa63504266b9ccb23429185d40.pdf" TargetMode="External"/><Relationship Id="rId5" Type="http://schemas.openxmlformats.org/officeDocument/2006/relationships/hyperlink" Target="https://kpmg.com/us/en/taxnewsflash/news/2025/10/tnf-rev-proc-2025-32-inflation-adjustments-for-2026-individual-taxpayers.html" TargetMode="External"/><Relationship Id="rId6" Type="http://schemas.openxmlformats.org/officeDocument/2006/relationships/hyperlink" Target="https://www.morganlewis.com/pubs/2025/10/irs-announces-increased-gift-and-estate-tax-exemption-amounts-for-2026" TargetMode="External"/><Relationship Id="rId7" Type="http://schemas.openxmlformats.org/officeDocument/2006/relationships/hyperlink" Target="https://cdn.taxesforexpats.com/articles/expat-tax-rules/foreign-gift-tax.html" TargetMode="External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35040" y="731520"/>
            <a:ext cx="58521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zh-CN" sz="11000" b="1" dirty="0">
                <a:solidFill>
                  <a:srgbClr val="1D36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S0–S2</a:t>
            </a:r>
            <a:endParaRPr lang="zh-CN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8686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《美加跨境家庭财富保护与传承》 讲座系列</a:t>
            </a:r>
            <a:endParaRPr lang="zh-CN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691640"/>
            <a:ext cx="76809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4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首期完整课件</a:t>
            </a:r>
            <a:endParaRPr lang="zh-CN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7947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核心问题</a:t>
            </a:r>
            <a:endParaRPr lang="zh-CN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11480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谁的身份？资产在哪国？要报什么？</a:t>
            </a:r>
            <a:endParaRPr lang="zh-CN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525780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B9C6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240 分钟（S0 60′ + S1 90′ + S2 90′）  ·  规则核对基准日 2026-09-19</a:t>
            </a:r>
            <a:endParaRPr lang="zh-CN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首期总览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首期总览：三讲，240 分钟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429768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68680" y="1783080"/>
            <a:ext cx="822960" cy="822960"/>
          </a:xfrm>
          <a:prstGeom prst="roundRect">
            <a:avLst>
              <a:gd name="adj" fmla="val 50000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</a:t>
            </a:r>
            <a:endParaRPr lang="zh-CN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1874520" y="178308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4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60′</a:t>
            </a:r>
            <a:endParaRPr lang="zh-CN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2834640"/>
            <a:ext cx="28751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开篇工作坊：一个跨三国家庭的体检</a:t>
            </a:r>
            <a:endParaRPr lang="zh-CN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37947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核心问题</a:t>
            </a:r>
            <a:endParaRPr lang="zh-CN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868680" y="4069080"/>
            <a:ext cx="28751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四种“居民”为何不是一回事？</a:t>
            </a:r>
            <a:endParaRPr lang="zh-CN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868680" y="48006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关键产出</a:t>
            </a:r>
            <a:endParaRPr lang="zh-CN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868680" y="5074920"/>
            <a:ext cx="28751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家庭体检表 v0</a:t>
            </a:r>
            <a:endParaRPr lang="zh-CN" sz="1500" dirty="0"/>
          </a:p>
        </p:txBody>
      </p:sp>
      <p:sp>
        <p:nvSpPr>
          <p:cNvPr id="13" name="Shape 10"/>
          <p:cNvSpPr/>
          <p:nvPr/>
        </p:nvSpPr>
        <p:spPr>
          <a:xfrm>
            <a:off x="4338218" y="1554480"/>
            <a:ext cx="3515258" cy="429768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658258" y="1783080"/>
            <a:ext cx="822960" cy="822960"/>
          </a:xfrm>
          <a:prstGeom prst="roundRect">
            <a:avLst>
              <a:gd name="adj" fmla="val 50000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</a:t>
            </a:r>
            <a:endParaRPr lang="zh-CN" sz="2600" dirty="0"/>
          </a:p>
        </p:txBody>
      </p:sp>
      <p:sp>
        <p:nvSpPr>
          <p:cNvPr id="15" name="Text 12"/>
          <p:cNvSpPr txBox="1"/>
          <p:nvPr/>
        </p:nvSpPr>
        <p:spPr>
          <a:xfrm>
            <a:off x="5664098" y="178308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4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90′</a:t>
            </a:r>
            <a:endParaRPr lang="zh-CN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4658258" y="2834640"/>
            <a:ext cx="28751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身份与“居民前窗口”</a:t>
            </a:r>
            <a:endParaRPr lang="zh-CN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4658258" y="37947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核心问题</a:t>
            </a:r>
            <a:endParaRPr lang="zh-CN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4658258" y="4069080"/>
            <a:ext cx="28751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孩子何时进入美国税务体系？</a:t>
            </a:r>
            <a:endParaRPr lang="zh-CN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4658258" y="48006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关键产出</a:t>
            </a:r>
            <a:endParaRPr lang="zh-CN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4658258" y="5074920"/>
            <a:ext cx="28751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SPT 计算器、居民前盘点表</a:t>
            </a:r>
            <a:endParaRPr lang="zh-CN" sz="1500" dirty="0"/>
          </a:p>
        </p:txBody>
      </p:sp>
      <p:sp>
        <p:nvSpPr>
          <p:cNvPr id="21" name="Shape 18"/>
          <p:cNvSpPr/>
          <p:nvPr/>
        </p:nvSpPr>
        <p:spPr>
          <a:xfrm>
            <a:off x="8127797" y="1554480"/>
            <a:ext cx="3515258" cy="429768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8447837" y="1783080"/>
            <a:ext cx="822960" cy="822960"/>
          </a:xfrm>
          <a:prstGeom prst="roundRect">
            <a:avLst>
              <a:gd name="adj" fmla="val 50000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</a:t>
            </a:r>
            <a:endParaRPr lang="zh-CN" sz="2600" dirty="0"/>
          </a:p>
        </p:txBody>
      </p:sp>
      <p:sp>
        <p:nvSpPr>
          <p:cNvPr id="23" name="Text 20"/>
          <p:cNvSpPr txBox="1"/>
          <p:nvPr/>
        </p:nvSpPr>
        <p:spPr>
          <a:xfrm>
            <a:off x="9453677" y="178308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4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90′</a:t>
            </a:r>
            <a:endParaRPr lang="zh-CN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8447837" y="2834640"/>
            <a:ext cx="28751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跨境赠与：父母的钱如何合规进入美国</a:t>
            </a:r>
            <a:endParaRPr lang="zh-CN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8447837" y="37947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核心问题</a:t>
            </a:r>
            <a:endParaRPr lang="zh-CN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8447837" y="4069080"/>
            <a:ext cx="28751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申报义务何时产生？</a:t>
            </a:r>
            <a:endParaRPr lang="zh-CN" sz="1500" dirty="0"/>
          </a:p>
        </p:txBody>
      </p:sp>
      <p:sp>
        <p:nvSpPr>
          <p:cNvPr id="27" name="Text 24"/>
          <p:cNvSpPr txBox="1"/>
          <p:nvPr/>
        </p:nvSpPr>
        <p:spPr>
          <a:xfrm>
            <a:off x="8447837" y="48006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关键产出</a:t>
            </a:r>
            <a:endParaRPr lang="zh-CN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8447837" y="5074920"/>
            <a:ext cx="28751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3520 合并门槛计算器、赠与文件清单</a:t>
            </a:r>
            <a:endParaRPr lang="zh-CN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</a:t>
            </a:fld>
            <a:endParaRPr 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35040" y="731520"/>
            <a:ext cx="58521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zh-CN" sz="21000" b="1" dirty="0">
                <a:solidFill>
                  <a:srgbClr val="1D36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</a:t>
            </a:r>
            <a:endParaRPr lang="zh-CN" sz="21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8686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《美加跨境家庭财富保护与传承》 讲座系列</a:t>
            </a:r>
            <a:endParaRPr lang="zh-CN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691640"/>
            <a:ext cx="76809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4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开篇工作坊：</a:t>
            </a:r>
            <a:endParaRPr lang="zh-CN" sz="4000" dirty="0"/>
          </a:p>
          <a:p>
            <a:pPr indent="0" marL="0">
              <a:buNone/>
            </a:pPr>
            <a:r>
              <a:rPr lang="zh-CN" sz="4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一个跨三国家庭的体检</a:t>
            </a:r>
            <a:endParaRPr lang="zh-CN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7947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核心问题</a:t>
            </a:r>
            <a:endParaRPr lang="zh-CN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11480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四种“居民”为何不是一回事？</a:t>
            </a:r>
            <a:endParaRPr lang="zh-CN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525780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B9C6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60 分钟  ·  首期招生 S0–S2  ·  规则核对基准日 2026-09-19</a:t>
            </a:r>
            <a:endParaRPr lang="zh-CN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系列导览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每一讲都用同一张“三问清单”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3246120"/>
          </a:xfrm>
          <a:prstGeom prst="roundRect">
            <a:avLst>
              <a:gd name="adj" fmla="val 2817"/>
            </a:avLst>
          </a:prstGeom>
          <a:solidFill>
            <a:srgbClr val="F0F4F7"/>
          </a:solidFill>
          <a:ln/>
        </p:spPr>
      </p:sp>
      <p:sp>
        <p:nvSpPr>
          <p:cNvPr id="6" name="Shape 3"/>
          <p:cNvSpPr/>
          <p:nvPr/>
        </p:nvSpPr>
        <p:spPr>
          <a:xfrm>
            <a:off x="868680" y="182880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2011680"/>
            <a:ext cx="365760" cy="36576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783080" y="1828800"/>
            <a:ext cx="2052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Who</a:t>
            </a:r>
            <a:endParaRPr lang="zh-CN" sz="1800" dirty="0"/>
          </a:p>
        </p:txBody>
      </p:sp>
      <p:sp>
        <p:nvSpPr>
          <p:cNvPr id="9" name="Text 5"/>
          <p:cNvSpPr txBox="1"/>
          <p:nvPr/>
        </p:nvSpPr>
        <p:spPr>
          <a:xfrm>
            <a:off x="868680" y="283464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谁的身份？</a:t>
            </a:r>
            <a:endParaRPr lang="zh-CN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868680" y="3429000"/>
            <a:ext cx="287517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每位家庭成员的移民身份、税务居民、住所与条约居民，分别是什么。</a:t>
            </a:r>
            <a:endParaRPr lang="zh-CN" sz="1400" dirty="0"/>
          </a:p>
        </p:txBody>
      </p:sp>
      <p:sp>
        <p:nvSpPr>
          <p:cNvPr id="11" name="Shape 7"/>
          <p:cNvSpPr/>
          <p:nvPr/>
        </p:nvSpPr>
        <p:spPr>
          <a:xfrm>
            <a:off x="4338218" y="1554480"/>
            <a:ext cx="3515258" cy="3246120"/>
          </a:xfrm>
          <a:prstGeom prst="roundRect">
            <a:avLst>
              <a:gd name="adj" fmla="val 2817"/>
            </a:avLst>
          </a:prstGeom>
          <a:solidFill>
            <a:srgbClr val="F0F4F7"/>
          </a:solidFill>
          <a:ln/>
        </p:spPr>
      </p:sp>
      <p:sp>
        <p:nvSpPr>
          <p:cNvPr id="12" name="Shape 8"/>
          <p:cNvSpPr/>
          <p:nvPr/>
        </p:nvSpPr>
        <p:spPr>
          <a:xfrm>
            <a:off x="4658258" y="182880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138" y="2011680"/>
            <a:ext cx="365760" cy="36576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572658" y="1828800"/>
            <a:ext cx="2052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Where</a:t>
            </a:r>
            <a:endParaRPr lang="zh-CN" sz="1800" dirty="0"/>
          </a:p>
        </p:txBody>
      </p:sp>
      <p:sp>
        <p:nvSpPr>
          <p:cNvPr id="15" name="Text 10"/>
          <p:cNvSpPr txBox="1"/>
          <p:nvPr/>
        </p:nvSpPr>
        <p:spPr>
          <a:xfrm>
            <a:off x="4658258" y="283464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资产在哪国？</a:t>
            </a:r>
            <a:endParaRPr lang="zh-CN" sz="2000" dirty="0"/>
          </a:p>
        </p:txBody>
      </p:sp>
      <p:sp>
        <p:nvSpPr>
          <p:cNvPr id="16" name="Text 11"/>
          <p:cNvSpPr txBox="1"/>
          <p:nvPr/>
        </p:nvSpPr>
        <p:spPr>
          <a:xfrm>
            <a:off x="4658258" y="3429000"/>
            <a:ext cx="287517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每项资产在哪个国家、由谁持有、成本与市值如何。</a:t>
            </a:r>
            <a:endParaRPr lang="zh-CN" sz="1400" dirty="0"/>
          </a:p>
        </p:txBody>
      </p:sp>
      <p:sp>
        <p:nvSpPr>
          <p:cNvPr id="17" name="Shape 12"/>
          <p:cNvSpPr/>
          <p:nvPr/>
        </p:nvSpPr>
        <p:spPr>
          <a:xfrm>
            <a:off x="8127797" y="1554480"/>
            <a:ext cx="3515258" cy="3246120"/>
          </a:xfrm>
          <a:prstGeom prst="roundRect">
            <a:avLst>
              <a:gd name="adj" fmla="val 2817"/>
            </a:avLst>
          </a:prstGeom>
          <a:solidFill>
            <a:srgbClr val="F0F4F7"/>
          </a:solidFill>
          <a:ln/>
        </p:spPr>
      </p:sp>
      <p:sp>
        <p:nvSpPr>
          <p:cNvPr id="18" name="Shape 13"/>
          <p:cNvSpPr/>
          <p:nvPr/>
        </p:nvSpPr>
        <p:spPr>
          <a:xfrm>
            <a:off x="8447837" y="182880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0717" y="2011680"/>
            <a:ext cx="365760" cy="36576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9362237" y="1828800"/>
            <a:ext cx="2052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What to file</a:t>
            </a:r>
            <a:endParaRPr lang="zh-CN" sz="1800" dirty="0"/>
          </a:p>
        </p:txBody>
      </p:sp>
      <p:sp>
        <p:nvSpPr>
          <p:cNvPr id="21" name="Text 15"/>
          <p:cNvSpPr txBox="1"/>
          <p:nvPr/>
        </p:nvSpPr>
        <p:spPr>
          <a:xfrm>
            <a:off x="8447837" y="283464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需要什么文件与申报？</a:t>
            </a:r>
            <a:endParaRPr lang="zh-CN" sz="2000" dirty="0"/>
          </a:p>
        </p:txBody>
      </p:sp>
      <p:sp>
        <p:nvSpPr>
          <p:cNvPr id="22" name="Text 16"/>
          <p:cNvSpPr txBox="1"/>
          <p:nvPr/>
        </p:nvSpPr>
        <p:spPr>
          <a:xfrm>
            <a:off x="8447837" y="3429000"/>
            <a:ext cx="287517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需要哪些文件（赠与函、遗嘱、授权书、认证），以及美国、加拿大的哪些申报。</a:t>
            </a:r>
            <a:endParaRPr lang="zh-CN" sz="1400" dirty="0"/>
          </a:p>
        </p:txBody>
      </p:sp>
      <p:sp>
        <p:nvSpPr>
          <p:cNvPr id="23" name="Shape 17"/>
          <p:cNvSpPr/>
          <p:nvPr/>
        </p:nvSpPr>
        <p:spPr>
          <a:xfrm>
            <a:off x="548640" y="5029200"/>
            <a:ext cx="11094415" cy="868680"/>
          </a:xfrm>
          <a:prstGeom prst="roundRect">
            <a:avLst>
              <a:gd name="adj" fmla="val 10526"/>
            </a:avLst>
          </a:prstGeom>
          <a:solidFill>
            <a:srgbClr val="13233A"/>
          </a:solidFill>
          <a:ln/>
        </p:spPr>
      </p:sp>
      <p:sp>
        <p:nvSpPr>
          <p:cNvPr id="24" name="Text 18"/>
          <p:cNvSpPr txBox="1"/>
          <p:nvPr/>
        </p:nvSpPr>
        <p:spPr>
          <a:xfrm>
            <a:off x="914400" y="5029200"/>
            <a:ext cx="103628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一句话定位：帮助跨境家庭看清这三件事，并知道何时该请专业人士；本系列不替代专业人士。</a:t>
            </a:r>
            <a:endParaRPr lang="zh-CN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4</a:t>
            </a:fld>
            <a:endParaRPr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系列导览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本系列做什么，不做什么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5410048" cy="3657600"/>
          </a:xfrm>
          <a:prstGeom prst="roundRect">
            <a:avLst>
              <a:gd name="adj" fmla="val 2500"/>
            </a:avLst>
          </a:prstGeom>
          <a:solidFill>
            <a:srgbClr val="E2F2E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28800"/>
            <a:ext cx="457200" cy="4572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554480" y="1828800"/>
            <a:ext cx="4129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200" b="1" dirty="0">
                <a:solidFill>
                  <a:srgbClr val="2E7D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我们做</a:t>
            </a:r>
            <a:endParaRPr lang="zh-CN" sz="2200" dirty="0"/>
          </a:p>
        </p:txBody>
      </p:sp>
      <p:sp>
        <p:nvSpPr>
          <p:cNvPr id="8" name="Text 4"/>
          <p:cNvSpPr txBox="1"/>
          <p:nvPr/>
        </p:nvSpPr>
        <p:spPr>
          <a:xfrm>
            <a:off x="960120" y="2606040"/>
            <a:ext cx="4587088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只讲选项、条件与风险</a:t>
            </a:r>
            <a:endParaRPr lang="zh-CN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数字条件化，并说明来源与算法</a:t>
            </a:r>
            <a:endParaRPr lang="zh-CN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每讲用三问清单收尾</a:t>
            </a:r>
            <a:endParaRPr lang="zh-CN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告诉你什么时候该请专业人士</a:t>
            </a:r>
            <a:endParaRPr lang="zh-CN" sz="1600" dirty="0"/>
          </a:p>
        </p:txBody>
      </p:sp>
      <p:sp>
        <p:nvSpPr>
          <p:cNvPr id="9" name="Shape 5"/>
          <p:cNvSpPr/>
          <p:nvPr/>
        </p:nvSpPr>
        <p:spPr>
          <a:xfrm>
            <a:off x="6233008" y="1554480"/>
            <a:ext cx="5410048" cy="3657600"/>
          </a:xfrm>
          <a:prstGeom prst="roundRect">
            <a:avLst>
              <a:gd name="adj" fmla="val 2500"/>
            </a:avLst>
          </a:prstGeom>
          <a:solidFill>
            <a:srgbClr val="FBE6E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768" y="1828800"/>
            <a:ext cx="457200" cy="45720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7238848" y="1828800"/>
            <a:ext cx="4129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200" b="1" dirty="0">
                <a:solidFill>
                  <a:srgbClr val="C039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我们不做</a:t>
            </a:r>
            <a:endParaRPr lang="zh-CN" sz="2200" dirty="0"/>
          </a:p>
        </p:txBody>
      </p:sp>
      <p:sp>
        <p:nvSpPr>
          <p:cNvPr id="12" name="Text 7"/>
          <p:cNvSpPr txBox="1"/>
          <p:nvPr/>
        </p:nvSpPr>
        <p:spPr>
          <a:xfrm>
            <a:off x="6644488" y="2606040"/>
            <a:ext cx="4587088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不推荐具体产品、结构或机构</a:t>
            </a:r>
            <a:endParaRPr lang="zh-CN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不出个案意见</a:t>
            </a:r>
            <a:endParaRPr lang="zh-CN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不讲规避申报、隐匿资产、拆分额度、欺诈性转让的做法；涉及时只作风险提示</a:t>
            </a:r>
            <a:endParaRPr lang="zh-CN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没有官方来源的说法，不进课件</a:t>
            </a:r>
            <a:endParaRPr lang="zh-CN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5</a:t>
            </a:fld>
            <a:endParaRPr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系列导览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系列地图：十讲，共 825 分钟</a:t>
            </a:r>
            <a:endParaRPr lang="zh-CN" sz="28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94415" cy="914400"/>
        </p:xfrm>
        <a:graphic>
          <a:graphicData uri="http://schemas.openxmlformats.org/drawingml/2006/table">
            <a:tbl>
              <a:tblPr/>
              <a:tblGrid>
                <a:gridCol w="685800"/>
                <a:gridCol w="5120640"/>
                <a:gridCol w="777240"/>
                <a:gridCol w="4510735"/>
              </a:tblGrid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讲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主题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时长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关键产出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S0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b="1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开篇工作坊：一个跨三国家庭的体检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60′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家庭体检表 v0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S1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b="1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身份与“居民前窗口”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90′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SPT 计算器、居民前盘点表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S2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b="1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跨境赠与：父母的钱如何合规进入美国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90′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3520 合并门槛计算器、赠与文件清单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S3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美国房产的生命周期税务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90′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五阶段表、持有结构对比表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S4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美股与美国遗产税（非居民陷阱）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90′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706-NA 步骤图、遗产税暴露估算器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S5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加拿大侧：视同处置、遗嘱认证与“双重征税”真实算法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90′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双重税负计算表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S6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保险与信托工具的边界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90′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工具决策表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S7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婚姻风险隔离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75′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资产文件化清单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S8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跨国继承与海牙认证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90′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三国文件矩阵、Apostille 清单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S9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家庭财富“操作系统”与年度日历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60′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Dashboard、年度日历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548640" y="5413248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首期招生：S0–S2（240 分钟）</a:t>
            </a:r>
            <a:pPr indent="0" marL="0">
              <a:spcAft>
                <a:spcPts val="300"/>
              </a:spcAft>
              <a:buNone/>
            </a:pPr>
            <a:r>
              <a:rPr lang="zh-CN" sz="13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  ·    方案 A：十周，每周一讲</a:t>
            </a:r>
            <a:endParaRPr lang="zh-CN" sz="1300" dirty="0"/>
          </a:p>
          <a:p>
            <a:pPr indent="0" marL="0">
              <a:buNone/>
            </a:pPr>
            <a:r>
              <a:rPr lang="zh-CN" sz="13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方案 B：三个工作坊周末——基础篇 S0–S2、资产篇 S3–S5、传承篇 S6–S9</a:t>
            </a:r>
            <a:endParaRPr lang="zh-C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6</a:t>
            </a:fld>
            <a:endParaRPr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系列导览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听众三线：A、B、C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39776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68680" y="1828800"/>
            <a:ext cx="640080" cy="640080"/>
          </a:xfrm>
          <a:prstGeom prst="roundRect">
            <a:avLst>
              <a:gd name="adj" fmla="val 50000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endParaRPr lang="zh-CN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691640" y="182880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线</a:t>
            </a:r>
            <a:endParaRPr lang="zh-CN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27432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画像</a:t>
            </a:r>
            <a:endParaRPr lang="zh-CN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3035808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父母为加拿大税务居民（BC 为主），子女在美国读书或工作</a:t>
            </a:r>
            <a:endParaRPr lang="zh-CN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868680" y="42062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核心关切</a:t>
            </a:r>
            <a:endParaRPr lang="zh-CN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868680" y="4498848"/>
            <a:ext cx="287517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资金合规进入美国；美股与美国房产的遗产税；加拿大死亡视同处置</a:t>
            </a:r>
            <a:endParaRPr lang="zh-CN" sz="1500" dirty="0"/>
          </a:p>
        </p:txBody>
      </p:sp>
      <p:sp>
        <p:nvSpPr>
          <p:cNvPr id="12" name="Shape 9"/>
          <p:cNvSpPr/>
          <p:nvPr/>
        </p:nvSpPr>
        <p:spPr>
          <a:xfrm>
            <a:off x="4338218" y="1554480"/>
            <a:ext cx="3515258" cy="39776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658258" y="1828800"/>
            <a:ext cx="640080" cy="640080"/>
          </a:xfrm>
          <a:prstGeom prst="roundRect">
            <a:avLst>
              <a:gd name="adj" fmla="val 50000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</a:t>
            </a:r>
            <a:endParaRPr lang="zh-CN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5481218" y="182880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 线</a:t>
            </a:r>
            <a:endParaRPr lang="zh-CN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4658258" y="27432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画像</a:t>
            </a:r>
            <a:endParaRPr lang="zh-CN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4658258" y="3035808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父母在中国大陆，子女在美或在加</a:t>
            </a:r>
            <a:endParaRPr lang="zh-CN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4658258" y="42062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核心关切</a:t>
            </a:r>
            <a:endParaRPr lang="zh-CN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4658258" y="4498848"/>
            <a:ext cx="287517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汇出额度与用途；赠与文件；继承文件认证</a:t>
            </a:r>
            <a:endParaRPr lang="zh-CN" sz="1500" dirty="0"/>
          </a:p>
        </p:txBody>
      </p:sp>
      <p:sp>
        <p:nvSpPr>
          <p:cNvPr id="19" name="Shape 16"/>
          <p:cNvSpPr/>
          <p:nvPr/>
        </p:nvSpPr>
        <p:spPr>
          <a:xfrm>
            <a:off x="8127797" y="1554480"/>
            <a:ext cx="3515258" cy="39776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8447837" y="1828800"/>
            <a:ext cx="640080" cy="640080"/>
          </a:xfrm>
          <a:prstGeom prst="roundRect">
            <a:avLst>
              <a:gd name="adj" fmla="val 50000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</a:t>
            </a:r>
            <a:endParaRPr lang="zh-CN" sz="2400" dirty="0"/>
          </a:p>
        </p:txBody>
      </p:sp>
      <p:sp>
        <p:nvSpPr>
          <p:cNvPr id="21" name="Text 18"/>
          <p:cNvSpPr txBox="1"/>
          <p:nvPr/>
        </p:nvSpPr>
        <p:spPr>
          <a:xfrm>
            <a:off x="9270797" y="182880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 线</a:t>
            </a:r>
            <a:endParaRPr lang="zh-CN" sz="2000" dirty="0"/>
          </a:p>
        </p:txBody>
      </p:sp>
      <p:sp>
        <p:nvSpPr>
          <p:cNvPr id="22" name="Text 19"/>
          <p:cNvSpPr txBox="1"/>
          <p:nvPr/>
        </p:nvSpPr>
        <p:spPr>
          <a:xfrm>
            <a:off x="8447837" y="27432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画像</a:t>
            </a:r>
            <a:endParaRPr lang="zh-CN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8447837" y="3035808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子女本人：F-1／J-1 在读 → OPT → H-1B → 绿卡，或已是美国税务居民</a:t>
            </a:r>
            <a:endParaRPr lang="zh-CN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8447837" y="42062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核心关切</a:t>
            </a:r>
            <a:endParaRPr lang="zh-CN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8447837" y="4498848"/>
            <a:ext cx="287517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居民起算日；8843；3520；PFIC 与账户申报；婚姻风险</a:t>
            </a:r>
            <a:endParaRPr lang="zh-CN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7</a:t>
            </a:fld>
            <a:endParaRPr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系列导览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学完十讲，你能做到这五件事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11094415" cy="749808"/>
          </a:xfrm>
          <a:prstGeom prst="roundRect">
            <a:avLst>
              <a:gd name="adj" fmla="val 12195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673352"/>
            <a:ext cx="512064" cy="512064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645920" y="1554480"/>
            <a:ext cx="972281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区分四种“居民”（移民身份、所得税居民、遗产赠与税住所、条约居民），并为自家建档</a:t>
            </a:r>
            <a:endParaRPr lang="zh-CN" sz="1700" dirty="0"/>
          </a:p>
        </p:txBody>
      </p:sp>
      <p:sp>
        <p:nvSpPr>
          <p:cNvPr id="8" name="Shape 5"/>
          <p:cNvSpPr/>
          <p:nvPr/>
        </p:nvSpPr>
        <p:spPr>
          <a:xfrm>
            <a:off x="548640" y="2432304"/>
            <a:ext cx="11094415" cy="749808"/>
          </a:xfrm>
          <a:prstGeom prst="roundRect">
            <a:avLst>
              <a:gd name="adj" fmla="val 12195"/>
            </a:avLst>
          </a:prstGeom>
          <a:solidFill>
            <a:srgbClr val="F0F4F7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822960" y="2551176"/>
            <a:ext cx="512064" cy="512064"/>
          </a:xfrm>
          <a:prstGeom prst="ellipse">
            <a:avLst/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1645920" y="2432304"/>
            <a:ext cx="972281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判断一笔跨境资金或资产是否触发申报，并理解“申报 ≠ 缴税”</a:t>
            </a:r>
            <a:endParaRPr lang="zh-CN" sz="1700" dirty="0"/>
          </a:p>
        </p:txBody>
      </p:sp>
      <p:sp>
        <p:nvSpPr>
          <p:cNvPr id="11" name="Shape 8"/>
          <p:cNvSpPr/>
          <p:nvPr/>
        </p:nvSpPr>
        <p:spPr>
          <a:xfrm>
            <a:off x="548640" y="3310128"/>
            <a:ext cx="11094415" cy="749808"/>
          </a:xfrm>
          <a:prstGeom prst="roundRect">
            <a:avLst>
              <a:gd name="adj" fmla="val 12195"/>
            </a:avLst>
          </a:prstGeom>
          <a:solidFill>
            <a:srgbClr val="F0F4F7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22960" y="3429000"/>
            <a:ext cx="512064" cy="512064"/>
          </a:xfrm>
          <a:prstGeom prst="ellipse">
            <a:avLst/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1645920" y="3310128"/>
            <a:ext cx="972281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用公式而非口号，估算美国遗产税暴露（比例抵免）与加拿大死亡视同处置税</a:t>
            </a:r>
            <a:endParaRPr lang="zh-CN" sz="1700" dirty="0"/>
          </a:p>
        </p:txBody>
      </p:sp>
      <p:sp>
        <p:nvSpPr>
          <p:cNvPr id="14" name="Shape 11"/>
          <p:cNvSpPr/>
          <p:nvPr/>
        </p:nvSpPr>
        <p:spPr>
          <a:xfrm>
            <a:off x="548640" y="4187952"/>
            <a:ext cx="11094415" cy="749808"/>
          </a:xfrm>
          <a:prstGeom prst="roundRect">
            <a:avLst>
              <a:gd name="adj" fmla="val 12195"/>
            </a:avLst>
          </a:prstGeom>
          <a:solidFill>
            <a:srgbClr val="F0F4F7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822960" y="4306824"/>
            <a:ext cx="512064" cy="512064"/>
          </a:xfrm>
          <a:prstGeom prst="ellipse">
            <a:avLst/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zh-CN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1645920" y="4187952"/>
            <a:ext cx="972281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列出一次跨国继承要跑的国家、文件与认证</a:t>
            </a:r>
            <a:endParaRPr lang="zh-CN" sz="1700" dirty="0"/>
          </a:p>
        </p:txBody>
      </p:sp>
      <p:sp>
        <p:nvSpPr>
          <p:cNvPr id="17" name="Shape 14"/>
          <p:cNvSpPr/>
          <p:nvPr/>
        </p:nvSpPr>
        <p:spPr>
          <a:xfrm>
            <a:off x="548640" y="5065776"/>
            <a:ext cx="11094415" cy="749808"/>
          </a:xfrm>
          <a:prstGeom prst="roundRect">
            <a:avLst>
              <a:gd name="adj" fmla="val 12195"/>
            </a:avLst>
          </a:prstGeom>
          <a:solidFill>
            <a:srgbClr val="F0F4F7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822960" y="5184648"/>
            <a:ext cx="512064" cy="512064"/>
          </a:xfrm>
          <a:prstGeom prst="ellipse">
            <a:avLst/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zh-CN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1645920" y="5065776"/>
            <a:ext cx="972281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建立家庭年度申报日历与专业人士转介清单</a:t>
            </a:r>
            <a:endParaRPr lang="zh-CN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8</a:t>
            </a:fld>
            <a:endParaRPr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本讲导览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本讲目标与 60 分钟时间轴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6" name="Shape 3"/>
          <p:cNvSpPr/>
          <p:nvPr/>
        </p:nvSpPr>
        <p:spPr>
          <a:xfrm>
            <a:off x="822960" y="187452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011680"/>
            <a:ext cx="274320" cy="2743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600200" y="1554480"/>
            <a:ext cx="223509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区分四个身份维度</a:t>
            </a:r>
            <a:endParaRPr lang="zh-CN" sz="1700" dirty="0"/>
          </a:p>
        </p:txBody>
      </p:sp>
      <p:sp>
        <p:nvSpPr>
          <p:cNvPr id="9" name="Shape 5"/>
          <p:cNvSpPr/>
          <p:nvPr/>
        </p:nvSpPr>
        <p:spPr>
          <a:xfrm>
            <a:off x="4338218" y="1554480"/>
            <a:ext cx="3515258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10" name="Shape 6"/>
          <p:cNvSpPr/>
          <p:nvPr/>
        </p:nvSpPr>
        <p:spPr>
          <a:xfrm>
            <a:off x="4612538" y="187452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9698" y="2011680"/>
            <a:ext cx="274320" cy="27432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389778" y="1554480"/>
            <a:ext cx="223509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用三问清单给陈家建档</a:t>
            </a:r>
            <a:endParaRPr lang="zh-CN" sz="1700" dirty="0"/>
          </a:p>
        </p:txBody>
      </p:sp>
      <p:sp>
        <p:nvSpPr>
          <p:cNvPr id="13" name="Shape 8"/>
          <p:cNvSpPr/>
          <p:nvPr/>
        </p:nvSpPr>
        <p:spPr>
          <a:xfrm>
            <a:off x="8127797" y="1554480"/>
            <a:ext cx="3515258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14" name="Shape 9"/>
          <p:cNvSpPr/>
          <p:nvPr/>
        </p:nvSpPr>
        <p:spPr>
          <a:xfrm>
            <a:off x="8402117" y="187452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9277" y="2011680"/>
            <a:ext cx="274320" cy="27432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9179357" y="1554480"/>
            <a:ext cx="223509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产出体检表 v0</a:t>
            </a:r>
            <a:endParaRPr lang="zh-CN" sz="1700" dirty="0"/>
          </a:p>
        </p:txBody>
      </p:sp>
      <p:sp>
        <p:nvSpPr>
          <p:cNvPr id="17" name="Text 11"/>
          <p:cNvSpPr txBox="1"/>
          <p:nvPr/>
        </p:nvSpPr>
        <p:spPr>
          <a:xfrm>
            <a:off x="548640" y="310896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时间轴</a:t>
            </a:r>
            <a:endParaRPr lang="zh-CN" sz="1600" dirty="0"/>
          </a:p>
        </p:txBody>
      </p:sp>
      <p:sp>
        <p:nvSpPr>
          <p:cNvPr id="18" name="Shape 12"/>
          <p:cNvSpPr/>
          <p:nvPr/>
        </p:nvSpPr>
        <p:spPr>
          <a:xfrm>
            <a:off x="548640" y="3566160"/>
            <a:ext cx="1794205" cy="2103120"/>
          </a:xfrm>
          <a:prstGeom prst="roundRect">
            <a:avLst>
              <a:gd name="adj" fmla="val 5096"/>
            </a:avLst>
          </a:prstGeom>
          <a:solidFill>
            <a:srgbClr val="F0F4F7"/>
          </a:solidFill>
          <a:ln/>
        </p:spPr>
      </p:sp>
      <p:sp>
        <p:nvSpPr>
          <p:cNvPr id="19" name="Text 13"/>
          <p:cNvSpPr txBox="1"/>
          <p:nvPr/>
        </p:nvSpPr>
        <p:spPr>
          <a:xfrm>
            <a:off x="731520" y="3749040"/>
            <a:ext cx="142844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0–10′</a:t>
            </a:r>
            <a:endParaRPr lang="zh-CN" sz="1500" dirty="0"/>
          </a:p>
        </p:txBody>
      </p:sp>
      <p:sp>
        <p:nvSpPr>
          <p:cNvPr id="20" name="Text 14"/>
          <p:cNvSpPr txBox="1"/>
          <p:nvPr/>
        </p:nvSpPr>
        <p:spPr>
          <a:xfrm>
            <a:off x="731520" y="4206240"/>
            <a:ext cx="142844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陈家三国资产图</a:t>
            </a:r>
            <a:endParaRPr lang="zh-CN" sz="1500" dirty="0"/>
          </a:p>
        </p:txBody>
      </p:sp>
      <p:sp>
        <p:nvSpPr>
          <p:cNvPr id="21" name="Text 15"/>
          <p:cNvSpPr txBox="1"/>
          <p:nvPr/>
        </p:nvSpPr>
        <p:spPr>
          <a:xfrm>
            <a:off x="731520" y="5212080"/>
            <a:ext cx="142844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分钟</a:t>
            </a:r>
            <a:endParaRPr lang="zh-CN" sz="1200" dirty="0"/>
          </a:p>
        </p:txBody>
      </p:sp>
      <p:sp>
        <p:nvSpPr>
          <p:cNvPr id="22" name="Shape 16"/>
          <p:cNvSpPr/>
          <p:nvPr/>
        </p:nvSpPr>
        <p:spPr>
          <a:xfrm>
            <a:off x="2452573" y="3566160"/>
            <a:ext cx="2691308" cy="2103120"/>
          </a:xfrm>
          <a:prstGeom prst="roundRect">
            <a:avLst>
              <a:gd name="adj" fmla="val 4348"/>
            </a:avLst>
          </a:prstGeom>
          <a:solidFill>
            <a:srgbClr val="F0F4F7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2635453" y="3749040"/>
            <a:ext cx="23255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10–25′</a:t>
            </a:r>
            <a:endParaRPr lang="zh-CN" sz="1500" dirty="0"/>
          </a:p>
        </p:txBody>
      </p:sp>
      <p:sp>
        <p:nvSpPr>
          <p:cNvPr id="24" name="Text 18"/>
          <p:cNvSpPr txBox="1"/>
          <p:nvPr/>
        </p:nvSpPr>
        <p:spPr>
          <a:xfrm>
            <a:off x="2635453" y="4206240"/>
            <a:ext cx="23255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四栏板书</a:t>
            </a:r>
            <a:endParaRPr lang="zh-CN" sz="1500" dirty="0"/>
          </a:p>
        </p:txBody>
      </p:sp>
      <p:sp>
        <p:nvSpPr>
          <p:cNvPr id="25" name="Text 19"/>
          <p:cNvSpPr txBox="1"/>
          <p:nvPr/>
        </p:nvSpPr>
        <p:spPr>
          <a:xfrm>
            <a:off x="2635453" y="5212080"/>
            <a:ext cx="23255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 分钟</a:t>
            </a:r>
            <a:endParaRPr lang="zh-CN" sz="1200" dirty="0"/>
          </a:p>
        </p:txBody>
      </p:sp>
      <p:sp>
        <p:nvSpPr>
          <p:cNvPr id="26" name="Shape 20"/>
          <p:cNvSpPr/>
          <p:nvPr/>
        </p:nvSpPr>
        <p:spPr>
          <a:xfrm>
            <a:off x="5253609" y="3566160"/>
            <a:ext cx="4485513" cy="2103120"/>
          </a:xfrm>
          <a:prstGeom prst="roundRect">
            <a:avLst>
              <a:gd name="adj" fmla="val 4348"/>
            </a:avLst>
          </a:prstGeom>
          <a:solidFill>
            <a:srgbClr val="1B7F8C"/>
          </a:solidFill>
          <a:ln/>
        </p:spPr>
      </p:sp>
      <p:sp>
        <p:nvSpPr>
          <p:cNvPr id="27" name="Text 21"/>
          <p:cNvSpPr txBox="1"/>
          <p:nvPr/>
        </p:nvSpPr>
        <p:spPr>
          <a:xfrm>
            <a:off x="5436489" y="3749040"/>
            <a:ext cx="411975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25–50′</a:t>
            </a:r>
            <a:endParaRPr lang="zh-CN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5436489" y="4206240"/>
            <a:ext cx="4119753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分组填体检表</a:t>
            </a:r>
            <a:endParaRPr lang="zh-CN" sz="1500" dirty="0"/>
          </a:p>
        </p:txBody>
      </p:sp>
      <p:sp>
        <p:nvSpPr>
          <p:cNvPr id="29" name="Text 23"/>
          <p:cNvSpPr txBox="1"/>
          <p:nvPr/>
        </p:nvSpPr>
        <p:spPr>
          <a:xfrm>
            <a:off x="5436489" y="5212080"/>
            <a:ext cx="411975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dirty="0">
                <a:solidFill>
                  <a:srgbClr val="E4F1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25 分钟</a:t>
            </a:r>
            <a:endParaRPr lang="zh-CN" sz="1200" dirty="0"/>
          </a:p>
        </p:txBody>
      </p:sp>
      <p:sp>
        <p:nvSpPr>
          <p:cNvPr id="30" name="Shape 24"/>
          <p:cNvSpPr/>
          <p:nvPr/>
        </p:nvSpPr>
        <p:spPr>
          <a:xfrm>
            <a:off x="9848850" y="3566160"/>
            <a:ext cx="1794205" cy="2103120"/>
          </a:xfrm>
          <a:prstGeom prst="roundRect">
            <a:avLst>
              <a:gd name="adj" fmla="val 5096"/>
            </a:avLst>
          </a:prstGeom>
          <a:solidFill>
            <a:srgbClr val="F0F4F7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10031730" y="3749040"/>
            <a:ext cx="142844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50–60′</a:t>
            </a:r>
            <a:endParaRPr lang="zh-CN" sz="1500" dirty="0"/>
          </a:p>
        </p:txBody>
      </p:sp>
      <p:sp>
        <p:nvSpPr>
          <p:cNvPr id="32" name="Text 26"/>
          <p:cNvSpPr txBox="1"/>
          <p:nvPr/>
        </p:nvSpPr>
        <p:spPr>
          <a:xfrm>
            <a:off x="10031730" y="4206240"/>
            <a:ext cx="142844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汇报与</a:t>
            </a:r>
            <a:endParaRPr lang="zh-CN" sz="1500" dirty="0"/>
          </a:p>
          <a:p>
            <a:pPr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下一讲预告</a:t>
            </a:r>
            <a:endParaRPr lang="zh-CN" sz="1500" dirty="0"/>
          </a:p>
        </p:txBody>
      </p:sp>
      <p:sp>
        <p:nvSpPr>
          <p:cNvPr id="33" name="Text 27"/>
          <p:cNvSpPr txBox="1"/>
          <p:nvPr/>
        </p:nvSpPr>
        <p:spPr>
          <a:xfrm>
            <a:off x="10031730" y="5212080"/>
            <a:ext cx="142844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分钟</a:t>
            </a:r>
            <a:endParaRPr lang="zh-CN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9</a:t>
            </a:fld>
            <a:endParaRPr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阅读指南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怎么读这套课件：三级规则核对标记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11094415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68680" y="1901952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331720" y="1719072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已对照官方页面、法条或政府公报</a:t>
            </a:r>
            <a:endParaRPr lang="zh-CN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7315200" y="1719072"/>
            <a:ext cx="4053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可上讲台；讲前只需确认没有新公告</a:t>
            </a:r>
            <a:endParaRPr lang="zh-CN" sz="1500" dirty="0"/>
          </a:p>
        </p:txBody>
      </p:sp>
      <p:sp>
        <p:nvSpPr>
          <p:cNvPr id="9" name="Shape 6"/>
          <p:cNvSpPr/>
          <p:nvPr/>
        </p:nvSpPr>
        <p:spPr>
          <a:xfrm>
            <a:off x="548640" y="2724912"/>
            <a:ext cx="11094415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68680" y="3072384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待复核</a:t>
            </a:r>
            <a:endParaRPr lang="zh-CN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2331720" y="2889504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仅见二手资料，或为自行推算</a:t>
            </a:r>
            <a:endParaRPr lang="zh-CN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315200" y="2889504"/>
            <a:ext cx="4053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讲前必须回官方原文复核</a:t>
            </a:r>
            <a:endParaRPr lang="zh-CN" sz="1500" dirty="0"/>
          </a:p>
        </p:txBody>
      </p:sp>
      <p:sp>
        <p:nvSpPr>
          <p:cNvPr id="13" name="Shape 10"/>
          <p:cNvSpPr/>
          <p:nvPr/>
        </p:nvSpPr>
        <p:spPr>
          <a:xfrm>
            <a:off x="548640" y="3895344"/>
            <a:ext cx="11094415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68680" y="4242816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2331720" y="4059936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尚未核对</a:t>
            </a:r>
            <a:endParaRPr lang="zh-CN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7315200" y="4059936"/>
            <a:ext cx="4053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完成官方核对前，不得上讲台；课件以红色横幅标出</a:t>
            </a:r>
            <a:endParaRPr lang="zh-CN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48640" y="512064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来源编号：</a:t>
            </a:r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 = 官方／一手来源；X = 二手线索（仅用于找线索，须回官方复核）。完整链接见每讲最后一页。</a:t>
            </a:r>
            <a:endParaRPr lang="zh-CN" sz="1400" dirty="0"/>
          </a:p>
          <a:p>
            <a:pPr indent="0" marL="0">
              <a:buNone/>
            </a:pPr>
            <a:r>
              <a:rPr lang="zh-CN" sz="14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时间基准：</a:t>
            </a:r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所有数字与条文均为规则核对基准日 2026-09-19 的状态；每场开讲前请逐项回官方来源复核。</a:t>
            </a:r>
            <a:endParaRPr lang="zh-CN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10</a:t>
            </a:fld>
            <a:endParaRPr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0–10′ · 陈家三国资产图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陈家（虚构）：三个国家，一个家庭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76218" cy="3566160"/>
          </a:xfrm>
          <a:prstGeom prst="roundRect">
            <a:avLst>
              <a:gd name="adj" fmla="val 2564"/>
            </a:avLst>
          </a:prstGeom>
          <a:solidFill>
            <a:srgbClr val="E3F1F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783080"/>
            <a:ext cx="1737360" cy="365760"/>
          </a:xfrm>
          <a:prstGeom prst="roundRect">
            <a:avLst>
              <a:gd name="adj" fmla="val 50000"/>
            </a:avLst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加拿大（BC）</a:t>
            </a:r>
            <a:endParaRPr lang="zh-CN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3774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成员</a:t>
            </a:r>
            <a:endParaRPr lang="zh-CN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670048"/>
            <a:ext cx="302757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陈父、陈母：BC 税务居民</a:t>
            </a:r>
            <a:endParaRPr lang="zh-CN" sz="1500" dirty="0"/>
          </a:p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女儿：居住温哥华</a:t>
            </a:r>
            <a:endParaRPr lang="zh-CN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37947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资产</a:t>
            </a:r>
            <a:endParaRPr lang="zh-CN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4087368"/>
            <a:ext cx="302757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BC 自住房与出租房</a:t>
            </a:r>
            <a:endParaRPr lang="zh-CN" sz="1500" dirty="0"/>
          </a:p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加拿大证券</a:t>
            </a:r>
            <a:endParaRPr lang="zh-CN" sz="1500" dirty="0"/>
          </a:p>
        </p:txBody>
      </p:sp>
      <p:sp>
        <p:nvSpPr>
          <p:cNvPr id="11" name="Shape 8"/>
          <p:cNvSpPr/>
          <p:nvPr/>
        </p:nvSpPr>
        <p:spPr>
          <a:xfrm>
            <a:off x="4307738" y="1554480"/>
            <a:ext cx="3576218" cy="3566160"/>
          </a:xfrm>
          <a:prstGeom prst="roundRect">
            <a:avLst>
              <a:gd name="adj" fmla="val 2564"/>
            </a:avLst>
          </a:prstGeom>
          <a:solidFill>
            <a:srgbClr val="E6E9F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582058" y="1783080"/>
            <a:ext cx="1737360" cy="365760"/>
          </a:xfrm>
          <a:prstGeom prst="roundRect">
            <a:avLst>
              <a:gd name="adj" fmla="val 50000"/>
            </a:avLst>
          </a:prstGeom>
          <a:solidFill>
            <a:srgbClr val="3B4BA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</a:t>
            </a:r>
            <a:endParaRPr lang="zh-CN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4582058" y="23774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3B4B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成员</a:t>
            </a:r>
            <a:endParaRPr lang="zh-CN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4582058" y="2670048"/>
            <a:ext cx="302757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儿子：F-1 学生，2024 年秋入读美国大学；2029 年起成为美国税务居民</a:t>
            </a:r>
            <a:endParaRPr lang="zh-CN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4582058" y="37947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3B4B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资产</a:t>
            </a:r>
            <a:endParaRPr lang="zh-CN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4582058" y="4087368"/>
            <a:ext cx="302757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美国股票账户 US$1,200,000（经加拿大券商持有）</a:t>
            </a:r>
            <a:endParaRPr lang="zh-CN" sz="1500" dirty="0"/>
          </a:p>
        </p:txBody>
      </p:sp>
      <p:sp>
        <p:nvSpPr>
          <p:cNvPr id="17" name="Shape 14"/>
          <p:cNvSpPr/>
          <p:nvPr/>
        </p:nvSpPr>
        <p:spPr>
          <a:xfrm>
            <a:off x="8066837" y="1554480"/>
            <a:ext cx="3576218" cy="3566160"/>
          </a:xfrm>
          <a:prstGeom prst="roundRect">
            <a:avLst>
              <a:gd name="adj" fmla="val 2564"/>
            </a:avLst>
          </a:prstGeom>
          <a:solidFill>
            <a:srgbClr val="F3E5EE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8341157" y="1783080"/>
            <a:ext cx="1737360" cy="365760"/>
          </a:xfrm>
          <a:prstGeom prst="roundRect">
            <a:avLst>
              <a:gd name="adj" fmla="val 50000"/>
            </a:avLst>
          </a:prstGeom>
          <a:solidFill>
            <a:srgbClr val="8A3B7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中国大陆</a:t>
            </a:r>
            <a:endParaRPr lang="zh-CN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8341157" y="23774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8A3B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成员</a:t>
            </a:r>
            <a:endParaRPr lang="zh-CN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8341157" y="2670048"/>
            <a:ext cx="302757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endParaRPr lang="zh-CN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8341157" y="37947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8A3B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资产</a:t>
            </a:r>
            <a:endParaRPr lang="zh-CN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8341157" y="4087368"/>
            <a:ext cx="302757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中国房产（陈父名下）</a:t>
            </a:r>
            <a:endParaRPr lang="zh-CN" sz="1500" dirty="0"/>
          </a:p>
        </p:txBody>
      </p:sp>
      <p:sp>
        <p:nvSpPr>
          <p:cNvPr id="23" name="Shape 20"/>
          <p:cNvSpPr/>
          <p:nvPr/>
        </p:nvSpPr>
        <p:spPr>
          <a:xfrm>
            <a:off x="548640" y="5303520"/>
            <a:ext cx="11094415" cy="594360"/>
          </a:xfrm>
          <a:prstGeom prst="roundRect">
            <a:avLst>
              <a:gd name="adj" fmla="val 15385"/>
            </a:avLst>
          </a:prstGeom>
          <a:solidFill>
            <a:srgbClr val="13233A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822960" y="5303520"/>
            <a:ext cx="105457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4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全球遗产（示意）US$8,000,000    ·    另有保单（所在国与持有人待登记）    ·    金额为教学示意，忽略汇率与扣除</a:t>
            </a:r>
            <a:endParaRPr lang="zh-CN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11</a:t>
            </a:fld>
            <a:endParaRPr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10–25′ · 四栏板书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四种“居民”：四个不同的问题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2636444" cy="3611880"/>
          </a:xfrm>
          <a:prstGeom prst="roundRect">
            <a:avLst>
              <a:gd name="adj" fmla="val 3468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777240" y="1783080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468880"/>
            <a:ext cx="21792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移民／签证身份</a:t>
            </a:r>
            <a:endParaRPr lang="zh-CN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337560"/>
            <a:ext cx="2179244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公民、绿卡持有人、F-1／J-1 学生等法律身份。</a:t>
            </a:r>
            <a:endParaRPr lang="zh-CN" sz="1400" dirty="0"/>
          </a:p>
        </p:txBody>
      </p:sp>
      <p:sp>
        <p:nvSpPr>
          <p:cNvPr id="9" name="Shape 6"/>
          <p:cNvSpPr/>
          <p:nvPr/>
        </p:nvSpPr>
        <p:spPr>
          <a:xfrm>
            <a:off x="3367964" y="1554480"/>
            <a:ext cx="2636444" cy="3611880"/>
          </a:xfrm>
          <a:prstGeom prst="roundRect">
            <a:avLst>
              <a:gd name="adj" fmla="val 3468"/>
            </a:avLst>
          </a:prstGeom>
          <a:solidFill>
            <a:srgbClr val="F0F4F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3596564" y="1783080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3596564" y="2468880"/>
            <a:ext cx="21792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所得税居民</a:t>
            </a:r>
            <a:endParaRPr lang="zh-CN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3596564" y="3337560"/>
            <a:ext cx="2179244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美国：实质居住测试（SPT）、绿卡测试。</a:t>
            </a:r>
            <a:endParaRPr lang="zh-CN" sz="1400" dirty="0"/>
          </a:p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加拿大：事实居民、视同居民。</a:t>
            </a:r>
            <a:endParaRPr lang="zh-CN" sz="1400" dirty="0"/>
          </a:p>
        </p:txBody>
      </p:sp>
      <p:sp>
        <p:nvSpPr>
          <p:cNvPr id="13" name="Shape 10"/>
          <p:cNvSpPr/>
          <p:nvPr/>
        </p:nvSpPr>
        <p:spPr>
          <a:xfrm>
            <a:off x="6187288" y="1554480"/>
            <a:ext cx="2636444" cy="3611880"/>
          </a:xfrm>
          <a:prstGeom prst="roundRect">
            <a:avLst>
              <a:gd name="adj" fmla="val 3468"/>
            </a:avLst>
          </a:prstGeom>
          <a:solidFill>
            <a:srgbClr val="F0F4F7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415888" y="1783080"/>
            <a:ext cx="502920" cy="502920"/>
          </a:xfrm>
          <a:prstGeom prst="ellipse">
            <a:avLst/>
          </a:prstGeom>
          <a:solidFill>
            <a:srgbClr val="3B4BA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6415888" y="2468880"/>
            <a:ext cx="21792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遗产赠与税“住所”</a:t>
            </a:r>
            <a:endParaRPr lang="zh-CN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6415888" y="3337560"/>
            <a:ext cx="2179244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美国按住所（domicile）判定，不按 SPT。</a:t>
            </a:r>
            <a:endParaRPr lang="zh-CN" sz="1400" dirty="0"/>
          </a:p>
        </p:txBody>
      </p:sp>
      <p:sp>
        <p:nvSpPr>
          <p:cNvPr id="17" name="Shape 14"/>
          <p:cNvSpPr/>
          <p:nvPr/>
        </p:nvSpPr>
        <p:spPr>
          <a:xfrm>
            <a:off x="9006611" y="1554480"/>
            <a:ext cx="2636444" cy="3611880"/>
          </a:xfrm>
          <a:prstGeom prst="roundRect">
            <a:avLst>
              <a:gd name="adj" fmla="val 3468"/>
            </a:avLst>
          </a:prstGeom>
          <a:solidFill>
            <a:srgbClr val="F0F4F7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235211" y="1783080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zh-CN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9235211" y="2468880"/>
            <a:ext cx="21792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条约居民</a:t>
            </a:r>
            <a:endParaRPr lang="zh-CN" sz="1800" dirty="0"/>
          </a:p>
        </p:txBody>
      </p:sp>
      <p:sp>
        <p:nvSpPr>
          <p:cNvPr id="20" name="Text 17"/>
          <p:cNvSpPr txBox="1"/>
          <p:nvPr/>
        </p:nvSpPr>
        <p:spPr>
          <a:xfrm>
            <a:off x="9235211" y="3337560"/>
            <a:ext cx="2179244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两国都认你为居民时，由美加条约 Art. IV 的 tie-breaker 裁决。</a:t>
            </a:r>
            <a:endParaRPr lang="zh-CN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548640" y="539496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同一个人，四个维度，答案可以各不相同。</a:t>
            </a:r>
            <a:endParaRPr lang="zh-CN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12</a:t>
            </a:fld>
            <a:endParaRPr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10–25′ · 四栏板书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同一个人，可以同时是……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4389120" y="2240280"/>
            <a:ext cx="1051560" cy="548640"/>
          </a:xfrm>
          <a:prstGeom prst="line">
            <a:avLst/>
          </a:prstGeom>
          <a:noFill/>
          <a:ln w="19050">
            <a:solidFill>
              <a:srgbClr val="5F6C7B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 flipV="1">
            <a:off x="4389120" y="3749040"/>
            <a:ext cx="1051560" cy="502920"/>
          </a:xfrm>
          <a:prstGeom prst="line">
            <a:avLst/>
          </a:prstGeom>
          <a:noFill/>
          <a:ln w="19050">
            <a:solidFill>
              <a:srgbClr val="5F6C7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 flipV="1">
            <a:off x="6766560" y="2240280"/>
            <a:ext cx="1033272" cy="548640"/>
          </a:xfrm>
          <a:prstGeom prst="line">
            <a:avLst/>
          </a:prstGeom>
          <a:noFill/>
          <a:ln w="19050">
            <a:solidFill>
              <a:srgbClr val="5F6C7B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766560" y="3749040"/>
            <a:ext cx="1033272" cy="502920"/>
          </a:xfrm>
          <a:prstGeom prst="line">
            <a:avLst/>
          </a:prstGeom>
          <a:noFill/>
          <a:ln w="19050">
            <a:solidFill>
              <a:srgbClr val="5F6C7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22960" y="1600200"/>
            <a:ext cx="3566160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097280" y="178308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所得税居民 · 加拿大</a:t>
            </a:r>
            <a:endParaRPr lang="zh-CN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097280" y="210312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加拿大税务居民</a:t>
            </a:r>
            <a:endParaRPr lang="zh-CN" sz="2000" dirty="0"/>
          </a:p>
        </p:txBody>
      </p:sp>
      <p:sp>
        <p:nvSpPr>
          <p:cNvPr id="12" name="Shape 9"/>
          <p:cNvSpPr/>
          <p:nvPr/>
        </p:nvSpPr>
        <p:spPr>
          <a:xfrm>
            <a:off x="822960" y="3794760"/>
            <a:ext cx="3566160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97280" y="397764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所得税居民 · 美国</a:t>
            </a:r>
            <a:endParaRPr lang="zh-CN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1097280" y="4297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美国所得税非居民</a:t>
            </a:r>
            <a:endParaRPr lang="zh-CN" sz="2000" dirty="0"/>
          </a:p>
        </p:txBody>
      </p:sp>
      <p:sp>
        <p:nvSpPr>
          <p:cNvPr id="15" name="Shape 12"/>
          <p:cNvSpPr/>
          <p:nvPr/>
        </p:nvSpPr>
        <p:spPr>
          <a:xfrm>
            <a:off x="7799832" y="1600200"/>
            <a:ext cx="3566160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8074152" y="178308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遗产税 · 住所</a:t>
            </a:r>
            <a:endParaRPr lang="zh-CN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8074152" y="210312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美国遗产税 NRNC</a:t>
            </a:r>
            <a:endParaRPr lang="zh-CN" sz="2000" dirty="0"/>
          </a:p>
        </p:txBody>
      </p:sp>
      <p:sp>
        <p:nvSpPr>
          <p:cNvPr id="18" name="Shape 15"/>
          <p:cNvSpPr/>
          <p:nvPr/>
        </p:nvSpPr>
        <p:spPr>
          <a:xfrm>
            <a:off x="7799832" y="3794760"/>
            <a:ext cx="3566160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074152" y="397764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条约居民</a:t>
            </a:r>
            <a:endParaRPr lang="zh-CN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8074152" y="4297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条约下的加拿大居民</a:t>
            </a:r>
            <a:endParaRPr lang="zh-CN" sz="2000" dirty="0"/>
          </a:p>
        </p:txBody>
      </p:sp>
      <p:sp>
        <p:nvSpPr>
          <p:cNvPr id="21" name="Shape 18"/>
          <p:cNvSpPr/>
          <p:nvPr/>
        </p:nvSpPr>
        <p:spPr>
          <a:xfrm>
            <a:off x="5181448" y="2377440"/>
            <a:ext cx="1828800" cy="1828800"/>
          </a:xfrm>
          <a:prstGeom prst="ellipse">
            <a:avLst/>
          </a:prstGeom>
          <a:solidFill>
            <a:srgbClr val="13233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81448" y="237744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同一个人</a:t>
            </a:r>
            <a:endParaRPr lang="zh-CN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" y="557784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2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NRNC = 非居民非公民（遗产税用语）。此为示意组合，非个案结论。</a:t>
            </a:r>
            <a:endParaRPr lang="zh-CN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13</a:t>
            </a:fld>
            <a:endParaRPr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10–25′ · 四栏板书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两个容易记错的点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5410048" cy="4206240"/>
          </a:xfrm>
          <a:prstGeom prst="roundRect">
            <a:avLst>
              <a:gd name="adj" fmla="val 2174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1828800"/>
            <a:ext cx="868680" cy="310896"/>
          </a:xfrm>
          <a:prstGeom prst="roundRect">
            <a:avLst>
              <a:gd name="adj" fmla="val 50000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待复核</a:t>
            </a:r>
            <a:endParaRPr lang="zh-CN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2377440"/>
            <a:ext cx="46785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出国读书者，</a:t>
            </a:r>
            <a:endParaRPr lang="zh-CN" sz="2100" dirty="0"/>
          </a:p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在加拿大通常仍为事实居民</a:t>
            </a:r>
            <a:endParaRPr lang="zh-CN" sz="21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520440"/>
            <a:ext cx="467852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有住所、配偶、受抚养人等“重大居住联系”者，出国读书通常仍为事实居民；按 Income Tax Folio S5-F1-C1 判断。</a:t>
            </a:r>
            <a:endParaRPr lang="zh-CN" sz="1600" dirty="0"/>
          </a:p>
        </p:txBody>
      </p:sp>
      <p:sp>
        <p:nvSpPr>
          <p:cNvPr id="9" name="Shape 6"/>
          <p:cNvSpPr/>
          <p:nvPr/>
        </p:nvSpPr>
        <p:spPr>
          <a:xfrm>
            <a:off x="6233008" y="1554480"/>
            <a:ext cx="5410048" cy="4206240"/>
          </a:xfrm>
          <a:prstGeom prst="roundRect">
            <a:avLst>
              <a:gd name="adj" fmla="val 2174"/>
            </a:avLst>
          </a:prstGeom>
          <a:solidFill>
            <a:srgbClr val="F0F4F7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98768" y="1828800"/>
            <a:ext cx="384048" cy="38404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598768" y="2377440"/>
            <a:ext cx="46785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在美国出生者，</a:t>
            </a:r>
            <a:endParaRPr lang="zh-CN" sz="2100" dirty="0"/>
          </a:p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是美国公民（终身美国人）</a:t>
            </a:r>
            <a:endParaRPr lang="zh-CN" sz="2100" dirty="0"/>
          </a:p>
        </p:txBody>
      </p:sp>
      <p:sp>
        <p:nvSpPr>
          <p:cNvPr id="12" name="Text 8"/>
          <p:cNvSpPr txBox="1"/>
          <p:nvPr/>
        </p:nvSpPr>
        <p:spPr>
          <a:xfrm>
            <a:off x="6598768" y="3520440"/>
            <a:ext cx="467852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家中有在美出生的孩子，是本系列的转介触发点之一。</a:t>
            </a:r>
            <a:endParaRPr lang="zh-CN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来源：X8 加拿大居民身份（二手线索，讲前回 CRA Folio S5-F1-C1 复核）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14</a:t>
            </a:fld>
            <a:endParaRPr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10–25′ · 四栏板书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遗产税看“住所”，不看 SPT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4937760" cy="3291840"/>
          </a:xfrm>
          <a:prstGeom prst="roundRect">
            <a:avLst>
              <a:gd name="adj" fmla="val 2778"/>
            </a:avLst>
          </a:prstGeom>
          <a:solidFill>
            <a:srgbClr val="F0F4F7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914400" y="178308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所得税居民</a:t>
            </a:r>
            <a:endParaRPr lang="zh-CN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17627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（S1）</a:t>
            </a:r>
            <a:endParaRPr lang="zh-CN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2697480"/>
            <a:ext cx="4206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美国：实质居住测试（SPT）、绿卡测试</a:t>
            </a:r>
            <a:endParaRPr lang="zh-CN" sz="1600" dirty="0"/>
          </a:p>
          <a:p>
            <a:pPr marL="203200" indent="-203200"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加拿大：事实居民、视同居民</a:t>
            </a:r>
            <a:endParaRPr lang="zh-CN" sz="1600" dirty="0"/>
          </a:p>
        </p:txBody>
      </p:sp>
      <p:sp>
        <p:nvSpPr>
          <p:cNvPr id="10" name="Shape 7"/>
          <p:cNvSpPr/>
          <p:nvPr/>
        </p:nvSpPr>
        <p:spPr>
          <a:xfrm>
            <a:off x="6705295" y="1554480"/>
            <a:ext cx="4937760" cy="3291840"/>
          </a:xfrm>
          <a:prstGeom prst="roundRect">
            <a:avLst>
              <a:gd name="adj" fmla="val 2778"/>
            </a:avLst>
          </a:prstGeom>
          <a:solidFill>
            <a:srgbClr val="E6E9F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7071055" y="178308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遗产／赠与税：NRNC</a:t>
            </a:r>
            <a:endParaRPr lang="zh-CN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7071055" y="217627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（S4）</a:t>
            </a:r>
            <a:endParaRPr lang="zh-CN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7071055" y="2697480"/>
            <a:ext cx="4206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按住所（domicile）判定，不按 SPT</a:t>
            </a:r>
            <a:endParaRPr lang="zh-CN" sz="1600" dirty="0"/>
          </a:p>
          <a:p>
            <a:pPr marL="203200" indent="-203200"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绿卡不是住所的决定性证据</a:t>
            </a:r>
            <a:endParaRPr lang="zh-CN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5684368" y="2880360"/>
            <a:ext cx="822960" cy="822960"/>
          </a:xfrm>
          <a:prstGeom prst="roundRect">
            <a:avLst>
              <a:gd name="adj" fmla="val 50000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≠</a:t>
            </a:r>
            <a:endParaRPr lang="zh-CN" sz="32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507492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先分清是哪一种“居民”，再谈税。</a:t>
            </a:r>
            <a:endParaRPr lang="zh-CN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来源：O3 IRS 非居民遗产税页面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15</a:t>
            </a:fld>
            <a:endParaRPr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25–50′ · 分组工作坊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分组填体检表 v0：25 分钟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691640"/>
            <a:ext cx="3393338" cy="2834640"/>
          </a:xfrm>
          <a:prstGeom prst="roundRect">
            <a:avLst>
              <a:gd name="adj" fmla="val 3226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92024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697480"/>
            <a:ext cx="28446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领取人物卡</a:t>
            </a:r>
            <a:endParaRPr lang="zh-CN" sz="21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291840"/>
            <a:ext cx="284469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每组一张：卡 A、卡 B 或卡 C。</a:t>
            </a:r>
            <a:endParaRPr lang="zh-CN" sz="1500" dirty="0"/>
          </a:p>
        </p:txBody>
      </p:sp>
      <p:sp>
        <p:nvSpPr>
          <p:cNvPr id="9" name="Shape 6"/>
          <p:cNvSpPr/>
          <p:nvPr/>
        </p:nvSpPr>
        <p:spPr>
          <a:xfrm>
            <a:off x="4015130" y="3108960"/>
            <a:ext cx="310896" cy="0"/>
          </a:xfrm>
          <a:prstGeom prst="line">
            <a:avLst/>
          </a:prstGeom>
          <a:noFill/>
          <a:ln w="3175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4399178" y="1691640"/>
            <a:ext cx="3393338" cy="2834640"/>
          </a:xfrm>
          <a:prstGeom prst="roundRect">
            <a:avLst>
              <a:gd name="adj" fmla="val 3226"/>
            </a:avLst>
          </a:prstGeom>
          <a:solidFill>
            <a:srgbClr val="F0F4F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673498" y="192024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4673498" y="2697480"/>
            <a:ext cx="28446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用三问清单填表</a:t>
            </a:r>
            <a:endParaRPr lang="zh-CN" sz="2100" dirty="0"/>
          </a:p>
        </p:txBody>
      </p:sp>
      <p:sp>
        <p:nvSpPr>
          <p:cNvPr id="13" name="Text 10"/>
          <p:cNvSpPr txBox="1"/>
          <p:nvPr/>
        </p:nvSpPr>
        <p:spPr>
          <a:xfrm>
            <a:off x="4673498" y="3291840"/>
            <a:ext cx="284469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在体检表 v0 上填：人员／身份／资产／所在国／文件／申报。</a:t>
            </a:r>
            <a:endParaRPr lang="zh-CN" sz="1500" dirty="0"/>
          </a:p>
        </p:txBody>
      </p:sp>
      <p:sp>
        <p:nvSpPr>
          <p:cNvPr id="14" name="Shape 11"/>
          <p:cNvSpPr/>
          <p:nvPr/>
        </p:nvSpPr>
        <p:spPr>
          <a:xfrm>
            <a:off x="7865669" y="3108960"/>
            <a:ext cx="310896" cy="0"/>
          </a:xfrm>
          <a:prstGeom prst="line">
            <a:avLst/>
          </a:prstGeom>
          <a:noFill/>
          <a:ln w="3175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8249717" y="1691640"/>
            <a:ext cx="3393338" cy="2834640"/>
          </a:xfrm>
          <a:prstGeom prst="roundRect">
            <a:avLst>
              <a:gd name="adj" fmla="val 3226"/>
            </a:avLst>
          </a:prstGeom>
          <a:solidFill>
            <a:srgbClr val="F0F4F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8524037" y="192024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8524037" y="2697480"/>
            <a:ext cx="28446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圈出“不确定”</a:t>
            </a:r>
            <a:endParaRPr lang="zh-CN" sz="2100" dirty="0"/>
          </a:p>
        </p:txBody>
      </p:sp>
      <p:sp>
        <p:nvSpPr>
          <p:cNvPr id="18" name="Text 15"/>
          <p:cNvSpPr txBox="1"/>
          <p:nvPr/>
        </p:nvSpPr>
        <p:spPr>
          <a:xfrm>
            <a:off x="8524037" y="3291840"/>
            <a:ext cx="284469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不确定的格子，就是需要专业人士的信号。</a:t>
            </a:r>
            <a:endParaRPr lang="zh-CN" sz="1500" dirty="0"/>
          </a:p>
        </p:txBody>
      </p:sp>
      <p:sp>
        <p:nvSpPr>
          <p:cNvPr id="19" name="Shape 16"/>
          <p:cNvSpPr/>
          <p:nvPr/>
        </p:nvSpPr>
        <p:spPr>
          <a:xfrm>
            <a:off x="548640" y="4754880"/>
            <a:ext cx="11094415" cy="822960"/>
          </a:xfrm>
          <a:prstGeom prst="roundRect">
            <a:avLst>
              <a:gd name="adj" fmla="val 11111"/>
            </a:avLst>
          </a:prstGeom>
          <a:solidFill>
            <a:srgbClr val="E3F1F3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4754880"/>
            <a:ext cx="103628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提示：不必追求“答对”。本讲不下结论，重点是数出“我家有几个身份、几个国家”。</a:t>
            </a:r>
            <a:endParaRPr lang="zh-CN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16</a:t>
            </a:fld>
            <a:endParaRPr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25–50′ · 分组工作坊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三张人物卡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42062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68680" y="1828800"/>
            <a:ext cx="822960" cy="822960"/>
          </a:xfrm>
          <a:prstGeom prst="roundRect">
            <a:avLst>
              <a:gd name="adj" fmla="val 50000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endParaRPr lang="zh-CN" sz="3200" dirty="0"/>
          </a:p>
        </p:txBody>
      </p:sp>
      <p:sp>
        <p:nvSpPr>
          <p:cNvPr id="7" name="Text 4"/>
          <p:cNvSpPr txBox="1"/>
          <p:nvPr/>
        </p:nvSpPr>
        <p:spPr>
          <a:xfrm>
            <a:off x="1874520" y="182880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卡 A</a:t>
            </a:r>
            <a:endParaRPr lang="zh-CN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2926080"/>
            <a:ext cx="28751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加拿大公民</a:t>
            </a:r>
            <a:endParaRPr lang="zh-CN" sz="2100" dirty="0"/>
          </a:p>
          <a:p>
            <a:pPr indent="0" marL="0">
              <a:buNone/>
            </a:pPr>
            <a:r>
              <a:rPr lang="zh-CN" sz="21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BC 居民</a:t>
            </a:r>
            <a:endParaRPr lang="zh-CN" sz="2100" dirty="0"/>
          </a:p>
          <a:p>
            <a:pPr indent="0" marL="0">
              <a:buNone/>
            </a:pPr>
            <a:r>
              <a:rPr lang="zh-CN" sz="21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持美股 US$1,200,000</a:t>
            </a:r>
            <a:endParaRPr lang="zh-CN" sz="210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4617720"/>
            <a:ext cx="287517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填表：四种身份 + 资产所在国</a:t>
            </a:r>
            <a:endParaRPr lang="zh-CN" sz="1400" dirty="0"/>
          </a:p>
        </p:txBody>
      </p:sp>
      <p:sp>
        <p:nvSpPr>
          <p:cNvPr id="10" name="Shape 7"/>
          <p:cNvSpPr/>
          <p:nvPr/>
        </p:nvSpPr>
        <p:spPr>
          <a:xfrm>
            <a:off x="4338218" y="1554480"/>
            <a:ext cx="3515258" cy="42062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658258" y="1828800"/>
            <a:ext cx="822960" cy="822960"/>
          </a:xfrm>
          <a:prstGeom prst="roundRect">
            <a:avLst>
              <a:gd name="adj" fmla="val 50000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</a:t>
            </a:r>
            <a:endParaRPr lang="zh-CN" sz="3200" dirty="0"/>
          </a:p>
        </p:txBody>
      </p:sp>
      <p:sp>
        <p:nvSpPr>
          <p:cNvPr id="12" name="Text 9"/>
          <p:cNvSpPr txBox="1"/>
          <p:nvPr/>
        </p:nvSpPr>
        <p:spPr>
          <a:xfrm>
            <a:off x="5664098" y="182880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卡 B</a:t>
            </a:r>
            <a:endParaRPr lang="zh-CN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4658258" y="2926080"/>
            <a:ext cx="28751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F-1 学生</a:t>
            </a:r>
            <a:endParaRPr lang="zh-CN" sz="2100" dirty="0"/>
          </a:p>
          <a:p>
            <a:pPr indent="0" marL="0">
              <a:buNone/>
            </a:pPr>
            <a:r>
              <a:rPr lang="zh-CN" sz="21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3 年</a:t>
            </a:r>
            <a:endParaRPr lang="zh-CN" sz="2100" dirty="0"/>
          </a:p>
        </p:txBody>
      </p:sp>
      <p:sp>
        <p:nvSpPr>
          <p:cNvPr id="14" name="Text 11"/>
          <p:cNvSpPr txBox="1"/>
          <p:nvPr/>
        </p:nvSpPr>
        <p:spPr>
          <a:xfrm>
            <a:off x="4658258" y="4617720"/>
            <a:ext cx="287517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填表：四种身份 + 资产所在国</a:t>
            </a:r>
            <a:endParaRPr lang="zh-CN" sz="1400" dirty="0"/>
          </a:p>
        </p:txBody>
      </p:sp>
      <p:sp>
        <p:nvSpPr>
          <p:cNvPr id="15" name="Shape 12"/>
          <p:cNvSpPr/>
          <p:nvPr/>
        </p:nvSpPr>
        <p:spPr>
          <a:xfrm>
            <a:off x="8127797" y="1554480"/>
            <a:ext cx="3515258" cy="4206240"/>
          </a:xfrm>
          <a:prstGeom prst="roundRect">
            <a:avLst>
              <a:gd name="adj" fmla="val 2601"/>
            </a:avLst>
          </a:prstGeom>
          <a:solidFill>
            <a:srgbClr val="E6E9F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8447837" y="1828800"/>
            <a:ext cx="822960" cy="822960"/>
          </a:xfrm>
          <a:prstGeom prst="roundRect">
            <a:avLst>
              <a:gd name="adj" fmla="val 50000"/>
            </a:avLst>
          </a:prstGeom>
          <a:solidFill>
            <a:srgbClr val="3B4BA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</a:t>
            </a:r>
            <a:endParaRPr lang="zh-CN" sz="3200" dirty="0"/>
          </a:p>
        </p:txBody>
      </p:sp>
      <p:sp>
        <p:nvSpPr>
          <p:cNvPr id="17" name="Text 14"/>
          <p:cNvSpPr txBox="1"/>
          <p:nvPr/>
        </p:nvSpPr>
        <p:spPr>
          <a:xfrm>
            <a:off x="9453677" y="182880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卡 C</a:t>
            </a:r>
            <a:endParaRPr lang="zh-CN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8447837" y="2926080"/>
            <a:ext cx="28751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持美国绿卡</a:t>
            </a:r>
            <a:endParaRPr lang="zh-CN" sz="2100" dirty="0"/>
          </a:p>
          <a:p>
            <a:pPr indent="0" marL="0">
              <a:buNone/>
            </a:pPr>
            <a:r>
              <a:rPr lang="zh-CN" sz="21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长期居住温哥华</a:t>
            </a:r>
            <a:endParaRPr lang="zh-CN" sz="2100" dirty="0"/>
          </a:p>
        </p:txBody>
      </p:sp>
      <p:sp>
        <p:nvSpPr>
          <p:cNvPr id="19" name="Text 16"/>
          <p:cNvSpPr txBox="1"/>
          <p:nvPr/>
        </p:nvSpPr>
        <p:spPr>
          <a:xfrm>
            <a:off x="8447837" y="4617720"/>
            <a:ext cx="287517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探究题：所得税身份与遗产税身份，分别是什么？</a:t>
            </a:r>
            <a:endParaRPr lang="zh-CN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17</a:t>
            </a:fld>
            <a:endParaRPr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25–50′ · 探究题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卡 C 探究：为什么答案是“须专业判断”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931920" cy="3200400"/>
          </a:xfrm>
          <a:prstGeom prst="roundRect">
            <a:avLst>
              <a:gd name="adj" fmla="val 2857"/>
            </a:avLst>
          </a:prstGeom>
          <a:solidFill>
            <a:srgbClr val="13233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1828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探究题</a:t>
            </a:r>
            <a:endParaRPr lang="zh-CN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2240280"/>
            <a:ext cx="3200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持美国绿卡、长期居住温哥华的人：所得税身份与遗产税身份，分别是什么？</a:t>
            </a:r>
            <a:endParaRPr lang="zh-CN" sz="2100" dirty="0"/>
          </a:p>
        </p:txBody>
      </p:sp>
      <p:sp>
        <p:nvSpPr>
          <p:cNvPr id="8" name="Shape 5"/>
          <p:cNvSpPr/>
          <p:nvPr/>
        </p:nvSpPr>
        <p:spPr>
          <a:xfrm>
            <a:off x="4754880" y="1554480"/>
            <a:ext cx="6888175" cy="960120"/>
          </a:xfrm>
          <a:prstGeom prst="roundRect">
            <a:avLst>
              <a:gd name="adj" fmla="val 9524"/>
            </a:avLst>
          </a:prstGeom>
          <a:solidFill>
            <a:srgbClr val="F0F4F7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983480" y="1783080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5715000" y="1645920"/>
            <a:ext cx="56994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四个维度各有独立规则</a:t>
            </a:r>
            <a:endParaRPr lang="zh-CN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715000" y="2029968"/>
            <a:ext cx="56994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5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所得税看绿卡测试与居住情况；遗产税看住所（不按 SPT）。</a:t>
            </a:r>
            <a:endParaRPr lang="zh-CN" sz="1350" dirty="0"/>
          </a:p>
        </p:txBody>
      </p:sp>
      <p:sp>
        <p:nvSpPr>
          <p:cNvPr id="12" name="Shape 9"/>
          <p:cNvSpPr/>
          <p:nvPr/>
        </p:nvSpPr>
        <p:spPr>
          <a:xfrm>
            <a:off x="4754880" y="2651760"/>
            <a:ext cx="6888175" cy="960120"/>
          </a:xfrm>
          <a:prstGeom prst="roundRect">
            <a:avLst>
              <a:gd name="adj" fmla="val 9524"/>
            </a:avLst>
          </a:prstGeom>
          <a:solidFill>
            <a:srgbClr val="F0F4F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983480" y="2880360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5715000" y="2743200"/>
            <a:ext cx="56994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绿卡不是住所的决定性证据</a:t>
            </a:r>
            <a:endParaRPr lang="zh-CN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5715000" y="3127248"/>
            <a:ext cx="56994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5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所以“有绿卡”不能直接推出遗产税身份。</a:t>
            </a:r>
            <a:endParaRPr lang="zh-CN" sz="1350" dirty="0"/>
          </a:p>
        </p:txBody>
      </p:sp>
      <p:sp>
        <p:nvSpPr>
          <p:cNvPr id="16" name="Shape 13"/>
          <p:cNvSpPr/>
          <p:nvPr/>
        </p:nvSpPr>
        <p:spPr>
          <a:xfrm>
            <a:off x="4754880" y="3749040"/>
            <a:ext cx="6888175" cy="960120"/>
          </a:xfrm>
          <a:prstGeom prst="roundRect">
            <a:avLst>
              <a:gd name="adj" fmla="val 9524"/>
            </a:avLst>
          </a:prstGeom>
          <a:solidFill>
            <a:srgbClr val="F0F4F7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983480" y="3977640"/>
            <a:ext cx="502920" cy="502920"/>
          </a:xfrm>
          <a:prstGeom prst="ellipse">
            <a:avLst/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5715000" y="3840480"/>
            <a:ext cx="56994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相关判断点尚未核对</a:t>
            </a:r>
            <a:endParaRPr lang="zh-CN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5715000" y="4224528"/>
            <a:ext cx="56994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5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在本系列中标为“未核对”，课堂不下结论。</a:t>
            </a:r>
            <a:endParaRPr lang="zh-CN" sz="1350" dirty="0"/>
          </a:p>
        </p:txBody>
      </p:sp>
      <p:sp>
        <p:nvSpPr>
          <p:cNvPr id="20" name="Shape 17"/>
          <p:cNvSpPr/>
          <p:nvPr/>
        </p:nvSpPr>
        <p:spPr>
          <a:xfrm>
            <a:off x="548640" y="4983480"/>
            <a:ext cx="11094415" cy="868680"/>
          </a:xfrm>
          <a:prstGeom prst="roundRect">
            <a:avLst>
              <a:gd name="adj" fmla="val 10526"/>
            </a:avLst>
          </a:prstGeom>
          <a:solidFill>
            <a:srgbClr val="E3F1F3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4983480"/>
            <a:ext cx="103628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结论：须专业判断。家中出现美国公民、绿卡持有人（含曾持有者）、在美出生的子女，就是转介触发点。</a:t>
            </a:r>
            <a:endParaRPr lang="zh-CN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18</a:t>
            </a:fld>
            <a:endParaRPr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产出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体检表 v0：六列，每讲更新一次</a:t>
            </a:r>
            <a:endParaRPr lang="zh-CN" sz="28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94415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2103120"/>
                <a:gridCol w="2286000"/>
                <a:gridCol w="1463040"/>
                <a:gridCol w="1645920"/>
                <a:gridCol w="1676095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人员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身份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资产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所在国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文件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申报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陈父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陈母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儿子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女儿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家庭共有／其他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548640" y="553212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“身份”一栏建议分四格登记：移民／签证 · 所得税 · 住所 · 条约。</a:t>
            </a:r>
            <a:endParaRPr lang="zh-CN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19</a:t>
            </a:fld>
            <a:endParaRPr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50–60′ · 汇报与预告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汇报：我家有几个身份、几个国家？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6766560" cy="4297680"/>
          </a:xfrm>
          <a:prstGeom prst="roundRect">
            <a:avLst>
              <a:gd name="adj" fmla="val 2128"/>
            </a:avLst>
          </a:prstGeom>
          <a:solidFill>
            <a:srgbClr val="13233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1005840" y="18288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数一数：</a:t>
            </a:r>
            <a:endParaRPr lang="zh-CN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097280" y="2423160"/>
            <a:ext cx="1188720" cy="1188720"/>
          </a:xfrm>
          <a:prstGeom prst="roundRect">
            <a:avLst>
              <a:gd name="adj" fmla="val 11538"/>
            </a:avLst>
          </a:prstGeom>
          <a:solidFill>
            <a:srgbClr val="1D3653"/>
          </a:solidFill>
          <a:ln w="19050">
            <a:solidFill>
              <a:srgbClr val="8FD3DC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40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？</a:t>
            </a:r>
            <a:endParaRPr lang="zh-CN" sz="4000" dirty="0"/>
          </a:p>
        </p:txBody>
      </p:sp>
      <p:sp>
        <p:nvSpPr>
          <p:cNvPr id="8" name="Text 5"/>
          <p:cNvSpPr txBox="1"/>
          <p:nvPr/>
        </p:nvSpPr>
        <p:spPr>
          <a:xfrm>
            <a:off x="2468880" y="2423160"/>
            <a:ext cx="1645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我家有</a:t>
            </a:r>
            <a:endParaRPr lang="zh-CN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3840480" y="242316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个身份</a:t>
            </a:r>
            <a:endParaRPr lang="zh-CN" sz="3600" dirty="0"/>
          </a:p>
        </p:txBody>
      </p:sp>
      <p:sp>
        <p:nvSpPr>
          <p:cNvPr id="10" name="Text 7"/>
          <p:cNvSpPr txBox="1"/>
          <p:nvPr/>
        </p:nvSpPr>
        <p:spPr>
          <a:xfrm>
            <a:off x="1097280" y="3886200"/>
            <a:ext cx="1188720" cy="1188720"/>
          </a:xfrm>
          <a:prstGeom prst="roundRect">
            <a:avLst>
              <a:gd name="adj" fmla="val 11538"/>
            </a:avLst>
          </a:prstGeom>
          <a:solidFill>
            <a:srgbClr val="1D3653"/>
          </a:solidFill>
          <a:ln w="19050">
            <a:solidFill>
              <a:srgbClr val="8FD3DC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40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？</a:t>
            </a:r>
            <a:endParaRPr lang="zh-CN" sz="4000" dirty="0"/>
          </a:p>
        </p:txBody>
      </p:sp>
      <p:sp>
        <p:nvSpPr>
          <p:cNvPr id="11" name="Text 8"/>
          <p:cNvSpPr txBox="1"/>
          <p:nvPr/>
        </p:nvSpPr>
        <p:spPr>
          <a:xfrm>
            <a:off x="2468880" y="3886200"/>
            <a:ext cx="1645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我家有</a:t>
            </a:r>
            <a:endParaRPr lang="zh-CN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3840480" y="388620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个国家</a:t>
            </a:r>
            <a:endParaRPr lang="zh-CN" sz="3600" dirty="0"/>
          </a:p>
        </p:txBody>
      </p:sp>
      <p:sp>
        <p:nvSpPr>
          <p:cNvPr id="13" name="Shape 10"/>
          <p:cNvSpPr/>
          <p:nvPr/>
        </p:nvSpPr>
        <p:spPr>
          <a:xfrm>
            <a:off x="7589520" y="1554480"/>
            <a:ext cx="4053535" cy="4297680"/>
          </a:xfrm>
          <a:prstGeom prst="roundRect">
            <a:avLst>
              <a:gd name="adj" fmla="val 2256"/>
            </a:avLst>
          </a:prstGeom>
          <a:solidFill>
            <a:srgbClr val="E3F1F3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7955280" y="1828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下一讲</a:t>
            </a:r>
            <a:endParaRPr lang="zh-CN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955280" y="219456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4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</a:t>
            </a:r>
            <a:endParaRPr lang="zh-CN" sz="4800" dirty="0"/>
          </a:p>
        </p:txBody>
      </p:sp>
      <p:sp>
        <p:nvSpPr>
          <p:cNvPr id="16" name="Text 13"/>
          <p:cNvSpPr txBox="1"/>
          <p:nvPr/>
        </p:nvSpPr>
        <p:spPr>
          <a:xfrm>
            <a:off x="7955280" y="3108960"/>
            <a:ext cx="33220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身份与“居民前窗口”</a:t>
            </a:r>
            <a:endParaRPr lang="zh-CN" sz="1900" dirty="0"/>
          </a:p>
        </p:txBody>
      </p:sp>
      <p:sp>
        <p:nvSpPr>
          <p:cNvPr id="17" name="Text 14"/>
          <p:cNvSpPr txBox="1"/>
          <p:nvPr/>
        </p:nvSpPr>
        <p:spPr>
          <a:xfrm>
            <a:off x="7955280" y="3703320"/>
            <a:ext cx="33220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孩子何时进入美国税务体系？</a:t>
            </a:r>
            <a:endParaRPr lang="zh-CN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7955280" y="4937760"/>
            <a:ext cx="33220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体检表 v0 会在每一讲更新一次。</a:t>
            </a:r>
            <a:endParaRPr lang="zh-C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20</a:t>
            </a:fld>
            <a:endParaRPr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总结与转介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收尾：三问清单，与何时该请专业人士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5760720" cy="1234440"/>
          </a:xfrm>
          <a:prstGeom prst="roundRect">
            <a:avLst>
              <a:gd name="adj" fmla="val 7407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901952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645920" y="178308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谁的身份？</a:t>
            </a:r>
            <a:endParaRPr lang="zh-CN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1645920" y="224028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四种“居民”各是什么</a:t>
            </a:r>
            <a:endParaRPr lang="zh-CN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2971800"/>
            <a:ext cx="5760720" cy="1234440"/>
          </a:xfrm>
          <a:prstGeom prst="roundRect">
            <a:avLst>
              <a:gd name="adj" fmla="val 7407"/>
            </a:avLst>
          </a:prstGeom>
          <a:solidFill>
            <a:srgbClr val="F0F4F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22960" y="3319272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1645920" y="320040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什么资产在哪国？</a:t>
            </a:r>
            <a:endParaRPr lang="zh-CN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1645920" y="365760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人、资产、所在国，一张表看清</a:t>
            </a:r>
            <a:endParaRPr lang="zh-CN" sz="1400" dirty="0"/>
          </a:p>
        </p:txBody>
      </p:sp>
      <p:sp>
        <p:nvSpPr>
          <p:cNvPr id="13" name="Shape 10"/>
          <p:cNvSpPr/>
          <p:nvPr/>
        </p:nvSpPr>
        <p:spPr>
          <a:xfrm>
            <a:off x="548640" y="4389120"/>
            <a:ext cx="5760720" cy="1234440"/>
          </a:xfrm>
          <a:prstGeom prst="roundRect">
            <a:avLst>
              <a:gd name="adj" fmla="val 7407"/>
            </a:avLst>
          </a:prstGeom>
          <a:solidFill>
            <a:srgbClr val="F0F4F7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22960" y="4736592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1645920" y="461772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需要什么文件或申报？</a:t>
            </a:r>
            <a:endParaRPr lang="zh-CN" sz="1900" dirty="0"/>
          </a:p>
        </p:txBody>
      </p:sp>
      <p:sp>
        <p:nvSpPr>
          <p:cNvPr id="16" name="Text 13"/>
          <p:cNvSpPr txBox="1"/>
          <p:nvPr/>
        </p:nvSpPr>
        <p:spPr>
          <a:xfrm>
            <a:off x="1645920" y="507492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先建档，再谈申报</a:t>
            </a:r>
            <a:endParaRPr lang="zh-CN" sz="1400" dirty="0"/>
          </a:p>
        </p:txBody>
      </p:sp>
      <p:sp>
        <p:nvSpPr>
          <p:cNvPr id="17" name="Shape 14"/>
          <p:cNvSpPr/>
          <p:nvPr/>
        </p:nvSpPr>
        <p:spPr>
          <a:xfrm>
            <a:off x="6583680" y="1554480"/>
            <a:ext cx="5059375" cy="4160520"/>
          </a:xfrm>
          <a:prstGeom prst="roundRect">
            <a:avLst>
              <a:gd name="adj" fmla="val 2198"/>
            </a:avLst>
          </a:prstGeom>
          <a:solidFill>
            <a:srgbClr val="E3F1F3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949440" y="17830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转介触发点</a:t>
            </a:r>
            <a:endParaRPr lang="zh-CN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6949440" y="2240280"/>
            <a:ext cx="432785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家中出现美国公民、绿卡持有人（含曾持有者）、在美出生的子女。</a:t>
            </a:r>
            <a:endParaRPr lang="zh-CN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6949440" y="34290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转介对象</a:t>
            </a:r>
            <a:endParaRPr lang="zh-CN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6949440" y="3886200"/>
            <a:ext cx="4327855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美国税务判断 → CPA／EA／税务律师</a:t>
            </a:r>
            <a:endParaRPr lang="zh-CN" sz="1500" dirty="0"/>
          </a:p>
          <a:p>
            <a:pPr marL="203200" indent="-203200">
              <a:buSzPct val="100000"/>
              <a:buChar char="•"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移民身份与签证 → 持牌移民顾问或律师</a:t>
            </a:r>
            <a:endParaRPr lang="zh-CN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21</a:t>
            </a:fld>
            <a:endParaRPr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 · 本讲必核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本讲必核与引用来源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931920" cy="4343400"/>
          </a:xfrm>
          <a:prstGeom prst="roundRect">
            <a:avLst>
              <a:gd name="adj" fmla="val 2326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7373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讲前必核</a:t>
            </a:r>
            <a:endParaRPr lang="zh-CN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240280"/>
            <a:ext cx="34290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IRS Pub. 519：居民测试</a:t>
            </a:r>
            <a:endParaRPr lang="zh-CN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CRA Income Tax Folio S5-F1-C1：加拿大居民身份</a:t>
            </a:r>
            <a:endParaRPr lang="zh-CN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美加条约 Art. IV：条约居民 tie-breaker</a:t>
            </a:r>
            <a:endParaRPr lang="zh-CN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4754880" y="1737360"/>
            <a:ext cx="6888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本讲引用来源</a:t>
            </a:r>
            <a:endParaRPr lang="zh-CN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4754880" y="2194560"/>
            <a:ext cx="6888175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O3  </a:t>
            </a:r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IRS 非居民遗产税页面</a:t>
            </a:r>
            <a:endParaRPr lang="zh-CN" sz="1400" dirty="0"/>
          </a:p>
          <a:p>
            <a:pPr indent="0" marL="0">
              <a:spcAft>
                <a:spcPts val="100"/>
              </a:spcAft>
              <a:buNone/>
            </a:pPr>
            <a:r>
              <a:rPr lang="zh-CN" sz="14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https://www.irs.gov/node/71231</a:t>
            </a:r>
            <a:endParaRPr lang="zh-CN" sz="1400" dirty="0"/>
          </a:p>
          <a:p>
            <a:pPr indent="0" marL="0">
              <a:spcAft>
                <a:spcPts val="100"/>
              </a:spcAft>
              <a:buNone/>
            </a:pPr>
            <a:r>
              <a:rPr lang="zh-CN" sz="14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https://www.irs.gov/node/71226</a:t>
            </a:r>
            <a:endParaRPr lang="zh-CN" sz="14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4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https://www.irs.gov/node/9899</a:t>
            </a:r>
            <a:endParaRPr lang="zh-CN" sz="1400" dirty="0"/>
          </a:p>
          <a:p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X8  </a:t>
            </a:r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加拿大居民身份（二手线索）</a:t>
            </a:r>
            <a:endParaRPr lang="zh-CN" sz="14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4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https://www.crowe.com/ca/crowesoberman/insights/determining-residency</a:t>
            </a:r>
            <a:endParaRPr lang="zh-CN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22</a:t>
            </a:fld>
            <a:endParaRPr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35040" y="731520"/>
            <a:ext cx="58521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zh-CN" sz="21000" b="1" dirty="0">
                <a:solidFill>
                  <a:srgbClr val="1D36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</a:t>
            </a:r>
            <a:endParaRPr lang="zh-CN" sz="21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8686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《美加跨境家庭财富保护与传承》 讲座系列</a:t>
            </a:r>
            <a:endParaRPr lang="zh-CN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691640"/>
            <a:ext cx="76809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4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身份与“居民前窗口”</a:t>
            </a:r>
            <a:endParaRPr lang="zh-CN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7947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核心问题</a:t>
            </a:r>
            <a:endParaRPr lang="zh-CN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11480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孩子何时进入美国税务体系？</a:t>
            </a:r>
            <a:endParaRPr lang="zh-CN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525780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B9C6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90 分钟  ·  首期招生 S0–S2  ·  规则核对基准日 2026-09-19</a:t>
            </a:r>
            <a:endParaRPr lang="zh-CN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开场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本讲的三问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35204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6" name="Shape 3"/>
          <p:cNvSpPr/>
          <p:nvPr/>
        </p:nvSpPr>
        <p:spPr>
          <a:xfrm>
            <a:off x="868680" y="182880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2011680"/>
            <a:ext cx="365760" cy="36576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783080" y="1828800"/>
            <a:ext cx="2052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Who</a:t>
            </a:r>
            <a:endParaRPr lang="zh-CN" sz="1800" dirty="0"/>
          </a:p>
        </p:txBody>
      </p:sp>
      <p:sp>
        <p:nvSpPr>
          <p:cNvPr id="9" name="Text 5"/>
          <p:cNvSpPr txBox="1"/>
          <p:nvPr/>
        </p:nvSpPr>
        <p:spPr>
          <a:xfrm>
            <a:off x="868680" y="288036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谁的身份？</a:t>
            </a:r>
            <a:endParaRPr lang="zh-CN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868680" y="3520440"/>
            <a:ext cx="28751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孩子何时成为美国税务居民？F-1 → OPT → H-1B：学生豁免、SPT、居民起算日。</a:t>
            </a:r>
            <a:endParaRPr lang="zh-CN" sz="1500" dirty="0"/>
          </a:p>
        </p:txBody>
      </p:sp>
      <p:sp>
        <p:nvSpPr>
          <p:cNvPr id="11" name="Shape 7"/>
          <p:cNvSpPr/>
          <p:nvPr/>
        </p:nvSpPr>
        <p:spPr>
          <a:xfrm>
            <a:off x="4338218" y="1554480"/>
            <a:ext cx="3515258" cy="35204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12" name="Shape 8"/>
          <p:cNvSpPr/>
          <p:nvPr/>
        </p:nvSpPr>
        <p:spPr>
          <a:xfrm>
            <a:off x="4658258" y="182880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138" y="2011680"/>
            <a:ext cx="365760" cy="36576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572658" y="1828800"/>
            <a:ext cx="2052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Where</a:t>
            </a:r>
            <a:endParaRPr lang="zh-CN" sz="1800" dirty="0"/>
          </a:p>
        </p:txBody>
      </p:sp>
      <p:sp>
        <p:nvSpPr>
          <p:cNvPr id="15" name="Text 10"/>
          <p:cNvSpPr txBox="1"/>
          <p:nvPr/>
        </p:nvSpPr>
        <p:spPr>
          <a:xfrm>
            <a:off x="4658258" y="288036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资产在哪国？</a:t>
            </a:r>
            <a:endParaRPr lang="zh-CN" sz="2000" dirty="0"/>
          </a:p>
        </p:txBody>
      </p:sp>
      <p:sp>
        <p:nvSpPr>
          <p:cNvPr id="16" name="Text 11"/>
          <p:cNvSpPr txBox="1"/>
          <p:nvPr/>
        </p:nvSpPr>
        <p:spPr>
          <a:xfrm>
            <a:off x="4658258" y="3520440"/>
            <a:ext cx="28751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进入美国税务体系之前，家里有哪些持仓：加拿大基金／ETF、TFSA、RESP、信托、赠与资金。</a:t>
            </a:r>
            <a:endParaRPr lang="zh-CN" sz="1500" dirty="0"/>
          </a:p>
        </p:txBody>
      </p:sp>
      <p:sp>
        <p:nvSpPr>
          <p:cNvPr id="17" name="Shape 12"/>
          <p:cNvSpPr/>
          <p:nvPr/>
        </p:nvSpPr>
        <p:spPr>
          <a:xfrm>
            <a:off x="8127797" y="1554480"/>
            <a:ext cx="3515258" cy="35204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18" name="Shape 13"/>
          <p:cNvSpPr/>
          <p:nvPr/>
        </p:nvSpPr>
        <p:spPr>
          <a:xfrm>
            <a:off x="8447837" y="182880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0717" y="2011680"/>
            <a:ext cx="365760" cy="36576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9362237" y="1828800"/>
            <a:ext cx="2052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What to file</a:t>
            </a:r>
            <a:endParaRPr lang="zh-CN" sz="1800" dirty="0"/>
          </a:p>
        </p:txBody>
      </p:sp>
      <p:sp>
        <p:nvSpPr>
          <p:cNvPr id="21" name="Text 15"/>
          <p:cNvSpPr txBox="1"/>
          <p:nvPr/>
        </p:nvSpPr>
        <p:spPr>
          <a:xfrm>
            <a:off x="8447837" y="288036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需要什么文件与申报？</a:t>
            </a:r>
            <a:endParaRPr lang="zh-CN" sz="2000" dirty="0"/>
          </a:p>
        </p:txBody>
      </p:sp>
      <p:sp>
        <p:nvSpPr>
          <p:cNvPr id="22" name="Text 16"/>
          <p:cNvSpPr txBox="1"/>
          <p:nvPr/>
        </p:nvSpPr>
        <p:spPr>
          <a:xfrm>
            <a:off x="8447837" y="3520440"/>
            <a:ext cx="28751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Form 8843（两个截止日）、赠与与资金来源文件、居民前盘点表。</a:t>
            </a:r>
            <a:endParaRPr lang="zh-CN" sz="1500" dirty="0"/>
          </a:p>
        </p:txBody>
      </p:sp>
      <p:sp>
        <p:nvSpPr>
          <p:cNvPr id="23" name="Shape 17"/>
          <p:cNvSpPr/>
          <p:nvPr/>
        </p:nvSpPr>
        <p:spPr>
          <a:xfrm>
            <a:off x="548640" y="5349240"/>
            <a:ext cx="11094415" cy="548640"/>
          </a:xfrm>
          <a:prstGeom prst="roundRect">
            <a:avLst>
              <a:gd name="adj" fmla="val 16667"/>
            </a:avLst>
          </a:prstGeom>
          <a:solidFill>
            <a:srgbClr val="13233A"/>
          </a:solidFill>
          <a:ln/>
        </p:spPr>
      </p:sp>
      <p:sp>
        <p:nvSpPr>
          <p:cNvPr id="24" name="Text 18"/>
          <p:cNvSpPr txBox="1"/>
          <p:nvPr/>
        </p:nvSpPr>
        <p:spPr>
          <a:xfrm>
            <a:off x="914400" y="534924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收尾时，我们会用同一张三问清单回答这三个问题。</a:t>
            </a:r>
            <a:endParaRPr lang="zh-CN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24</a:t>
            </a:fld>
            <a:endParaRPr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导览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本讲目标与 90 分钟时间轴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6" name="Shape 3"/>
          <p:cNvSpPr/>
          <p:nvPr/>
        </p:nvSpPr>
        <p:spPr>
          <a:xfrm>
            <a:off x="822960" y="187452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011680"/>
            <a:ext cx="274320" cy="2743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600200" y="1554480"/>
            <a:ext cx="223509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算出学生豁免年与 SPT 起点</a:t>
            </a:r>
            <a:endParaRPr lang="zh-CN" sz="1600" dirty="0"/>
          </a:p>
        </p:txBody>
      </p:sp>
      <p:sp>
        <p:nvSpPr>
          <p:cNvPr id="9" name="Shape 5"/>
          <p:cNvSpPr/>
          <p:nvPr/>
        </p:nvSpPr>
        <p:spPr>
          <a:xfrm>
            <a:off x="4338218" y="1554480"/>
            <a:ext cx="3515258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10" name="Shape 6"/>
          <p:cNvSpPr/>
          <p:nvPr/>
        </p:nvSpPr>
        <p:spPr>
          <a:xfrm>
            <a:off x="4612538" y="187452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9698" y="2011680"/>
            <a:ext cx="274320" cy="27432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389778" y="1554480"/>
            <a:ext cx="223509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说明 8843 的作用与两个截止日</a:t>
            </a:r>
            <a:endParaRPr lang="zh-CN" sz="1600" dirty="0"/>
          </a:p>
        </p:txBody>
      </p:sp>
      <p:sp>
        <p:nvSpPr>
          <p:cNvPr id="13" name="Shape 8"/>
          <p:cNvSpPr/>
          <p:nvPr/>
        </p:nvSpPr>
        <p:spPr>
          <a:xfrm>
            <a:off x="8127797" y="1554480"/>
            <a:ext cx="3515258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14" name="Shape 9"/>
          <p:cNvSpPr/>
          <p:nvPr/>
        </p:nvSpPr>
        <p:spPr>
          <a:xfrm>
            <a:off x="8402117" y="187452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9277" y="2011680"/>
            <a:ext cx="274320" cy="27432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9179357" y="1554480"/>
            <a:ext cx="223509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列出居民前合规盘点清单</a:t>
            </a:r>
            <a:endParaRPr lang="zh-CN" sz="1600" dirty="0"/>
          </a:p>
        </p:txBody>
      </p:sp>
      <p:sp>
        <p:nvSpPr>
          <p:cNvPr id="17" name="Text 11"/>
          <p:cNvSpPr txBox="1"/>
          <p:nvPr/>
        </p:nvSpPr>
        <p:spPr>
          <a:xfrm>
            <a:off x="548640" y="310896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时间轴</a:t>
            </a:r>
            <a:endParaRPr lang="zh-CN" sz="1600" dirty="0"/>
          </a:p>
        </p:txBody>
      </p:sp>
      <p:sp>
        <p:nvSpPr>
          <p:cNvPr id="18" name="Shape 12"/>
          <p:cNvSpPr/>
          <p:nvPr/>
        </p:nvSpPr>
        <p:spPr>
          <a:xfrm>
            <a:off x="548640" y="3520440"/>
            <a:ext cx="1757629" cy="2103120"/>
          </a:xfrm>
          <a:prstGeom prst="roundRect">
            <a:avLst>
              <a:gd name="adj" fmla="val 5202"/>
            </a:avLst>
          </a:prstGeom>
          <a:solidFill>
            <a:srgbClr val="F0F4F7"/>
          </a:solidFill>
          <a:ln/>
        </p:spPr>
      </p:sp>
      <p:sp>
        <p:nvSpPr>
          <p:cNvPr id="19" name="Text 13"/>
          <p:cNvSpPr txBox="1"/>
          <p:nvPr/>
        </p:nvSpPr>
        <p:spPr>
          <a:xfrm>
            <a:off x="685800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1400" dirty="0"/>
          </a:p>
        </p:txBody>
      </p:sp>
      <p:sp>
        <p:nvSpPr>
          <p:cNvPr id="20" name="Text 14"/>
          <p:cNvSpPr txBox="1"/>
          <p:nvPr/>
        </p:nvSpPr>
        <p:spPr>
          <a:xfrm>
            <a:off x="685800" y="4142232"/>
            <a:ext cx="1483309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0–15′</a:t>
            </a:r>
            <a:endParaRPr lang="zh-CN" sz="1300" dirty="0"/>
          </a:p>
        </p:txBody>
      </p:sp>
      <p:sp>
        <p:nvSpPr>
          <p:cNvPr id="21" name="Text 15"/>
          <p:cNvSpPr txBox="1"/>
          <p:nvPr/>
        </p:nvSpPr>
        <p:spPr>
          <a:xfrm>
            <a:off x="685800" y="4434840"/>
            <a:ext cx="148330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学生豁免与 5 个日历年</a:t>
            </a:r>
            <a:endParaRPr lang="zh-CN" sz="1300" dirty="0"/>
          </a:p>
        </p:txBody>
      </p:sp>
      <p:sp>
        <p:nvSpPr>
          <p:cNvPr id="22" name="Shape 16"/>
          <p:cNvSpPr/>
          <p:nvPr/>
        </p:nvSpPr>
        <p:spPr>
          <a:xfrm>
            <a:off x="2415997" y="3520440"/>
            <a:ext cx="1757629" cy="2103120"/>
          </a:xfrm>
          <a:prstGeom prst="roundRect">
            <a:avLst>
              <a:gd name="adj" fmla="val 5202"/>
            </a:avLst>
          </a:prstGeom>
          <a:solidFill>
            <a:srgbClr val="F0F4F7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2553157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1400" dirty="0"/>
          </a:p>
        </p:txBody>
      </p:sp>
      <p:sp>
        <p:nvSpPr>
          <p:cNvPr id="24" name="Text 18"/>
          <p:cNvSpPr txBox="1"/>
          <p:nvPr/>
        </p:nvSpPr>
        <p:spPr>
          <a:xfrm>
            <a:off x="2553157" y="4142232"/>
            <a:ext cx="1483309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15–35′</a:t>
            </a:r>
            <a:endParaRPr lang="zh-CN" sz="1300" dirty="0"/>
          </a:p>
        </p:txBody>
      </p:sp>
      <p:sp>
        <p:nvSpPr>
          <p:cNvPr id="25" name="Text 19"/>
          <p:cNvSpPr txBox="1"/>
          <p:nvPr/>
        </p:nvSpPr>
        <p:spPr>
          <a:xfrm>
            <a:off x="2553157" y="4434840"/>
            <a:ext cx="148330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SPT 公式与例题</a:t>
            </a:r>
            <a:endParaRPr lang="zh-CN" sz="1300" dirty="0"/>
          </a:p>
        </p:txBody>
      </p:sp>
      <p:sp>
        <p:nvSpPr>
          <p:cNvPr id="26" name="Shape 20"/>
          <p:cNvSpPr/>
          <p:nvPr/>
        </p:nvSpPr>
        <p:spPr>
          <a:xfrm>
            <a:off x="4283354" y="3520440"/>
            <a:ext cx="1757629" cy="2103120"/>
          </a:xfrm>
          <a:prstGeom prst="roundRect">
            <a:avLst>
              <a:gd name="adj" fmla="val 5202"/>
            </a:avLst>
          </a:prstGeom>
          <a:solidFill>
            <a:srgbClr val="F0F4F7"/>
          </a:solidFill>
          <a:ln/>
        </p:spPr>
      </p:sp>
      <p:sp>
        <p:nvSpPr>
          <p:cNvPr id="27" name="Text 21"/>
          <p:cNvSpPr txBox="1"/>
          <p:nvPr/>
        </p:nvSpPr>
        <p:spPr>
          <a:xfrm>
            <a:off x="4420514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1400" dirty="0"/>
          </a:p>
        </p:txBody>
      </p:sp>
      <p:sp>
        <p:nvSpPr>
          <p:cNvPr id="28" name="Text 22"/>
          <p:cNvSpPr txBox="1"/>
          <p:nvPr/>
        </p:nvSpPr>
        <p:spPr>
          <a:xfrm>
            <a:off x="4420514" y="4142232"/>
            <a:ext cx="1483309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35–50′</a:t>
            </a:r>
            <a:endParaRPr lang="zh-CN" sz="1300" dirty="0"/>
          </a:p>
        </p:txBody>
      </p:sp>
      <p:sp>
        <p:nvSpPr>
          <p:cNvPr id="29" name="Text 23"/>
          <p:cNvSpPr txBox="1"/>
          <p:nvPr/>
        </p:nvSpPr>
        <p:spPr>
          <a:xfrm>
            <a:off x="4420514" y="4434840"/>
            <a:ext cx="148330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Form 8843</a:t>
            </a:r>
            <a:endParaRPr lang="zh-CN" sz="1300" dirty="0"/>
          </a:p>
        </p:txBody>
      </p:sp>
      <p:sp>
        <p:nvSpPr>
          <p:cNvPr id="30" name="Shape 24"/>
          <p:cNvSpPr/>
          <p:nvPr/>
        </p:nvSpPr>
        <p:spPr>
          <a:xfrm>
            <a:off x="6150712" y="3520440"/>
            <a:ext cx="1757629" cy="2103120"/>
          </a:xfrm>
          <a:prstGeom prst="roundRect">
            <a:avLst>
              <a:gd name="adj" fmla="val 5202"/>
            </a:avLst>
          </a:prstGeom>
          <a:solidFill>
            <a:srgbClr val="F0F4F7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6287872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zh-CN" sz="1400" dirty="0"/>
          </a:p>
        </p:txBody>
      </p:sp>
      <p:sp>
        <p:nvSpPr>
          <p:cNvPr id="32" name="Text 26"/>
          <p:cNvSpPr txBox="1"/>
          <p:nvPr/>
        </p:nvSpPr>
        <p:spPr>
          <a:xfrm>
            <a:off x="6287872" y="4142232"/>
            <a:ext cx="1483309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50–70′</a:t>
            </a:r>
            <a:endParaRPr lang="zh-CN" sz="1300" dirty="0"/>
          </a:p>
        </p:txBody>
      </p:sp>
      <p:sp>
        <p:nvSpPr>
          <p:cNvPr id="33" name="Text 27"/>
          <p:cNvSpPr txBox="1"/>
          <p:nvPr/>
        </p:nvSpPr>
        <p:spPr>
          <a:xfrm>
            <a:off x="6287872" y="4434840"/>
            <a:ext cx="148330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居民前盘点</a:t>
            </a:r>
            <a:endParaRPr lang="zh-CN" sz="1300" dirty="0"/>
          </a:p>
        </p:txBody>
      </p:sp>
      <p:sp>
        <p:nvSpPr>
          <p:cNvPr id="34" name="Shape 28"/>
          <p:cNvSpPr/>
          <p:nvPr/>
        </p:nvSpPr>
        <p:spPr>
          <a:xfrm>
            <a:off x="8018069" y="3520440"/>
            <a:ext cx="1757629" cy="2103120"/>
          </a:xfrm>
          <a:prstGeom prst="roundRect">
            <a:avLst>
              <a:gd name="adj" fmla="val 5202"/>
            </a:avLst>
          </a:prstGeom>
          <a:solidFill>
            <a:srgbClr val="F0F4F7"/>
          </a:solidFill>
          <a:ln/>
        </p:spPr>
      </p:sp>
      <p:sp>
        <p:nvSpPr>
          <p:cNvPr id="35" name="Text 29"/>
          <p:cNvSpPr txBox="1"/>
          <p:nvPr/>
        </p:nvSpPr>
        <p:spPr>
          <a:xfrm>
            <a:off x="8155229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zh-CN" sz="1400" dirty="0"/>
          </a:p>
        </p:txBody>
      </p:sp>
      <p:sp>
        <p:nvSpPr>
          <p:cNvPr id="36" name="Text 30"/>
          <p:cNvSpPr txBox="1"/>
          <p:nvPr/>
        </p:nvSpPr>
        <p:spPr>
          <a:xfrm>
            <a:off x="8155229" y="4142232"/>
            <a:ext cx="1483309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70–85′</a:t>
            </a:r>
            <a:endParaRPr lang="zh-CN" sz="1300" dirty="0"/>
          </a:p>
        </p:txBody>
      </p:sp>
      <p:sp>
        <p:nvSpPr>
          <p:cNvPr id="37" name="Text 31"/>
          <p:cNvSpPr txBox="1"/>
          <p:nvPr/>
        </p:nvSpPr>
        <p:spPr>
          <a:xfrm>
            <a:off x="8155229" y="4434840"/>
            <a:ext cx="148330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工作坊</a:t>
            </a:r>
            <a:endParaRPr lang="zh-CN" sz="1300" dirty="0"/>
          </a:p>
        </p:txBody>
      </p:sp>
      <p:sp>
        <p:nvSpPr>
          <p:cNvPr id="38" name="Shape 32"/>
          <p:cNvSpPr/>
          <p:nvPr/>
        </p:nvSpPr>
        <p:spPr>
          <a:xfrm>
            <a:off x="9885426" y="3520440"/>
            <a:ext cx="1757629" cy="2103120"/>
          </a:xfrm>
          <a:prstGeom prst="roundRect">
            <a:avLst>
              <a:gd name="adj" fmla="val 5202"/>
            </a:avLst>
          </a:prstGeom>
          <a:solidFill>
            <a:srgbClr val="F0F4F7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10022586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zh-CN" sz="1400" dirty="0"/>
          </a:p>
        </p:txBody>
      </p:sp>
      <p:sp>
        <p:nvSpPr>
          <p:cNvPr id="40" name="Text 34"/>
          <p:cNvSpPr txBox="1"/>
          <p:nvPr/>
        </p:nvSpPr>
        <p:spPr>
          <a:xfrm>
            <a:off x="10022586" y="4142232"/>
            <a:ext cx="1483309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85–90′</a:t>
            </a:r>
            <a:endParaRPr lang="zh-CN" sz="1300" dirty="0"/>
          </a:p>
        </p:txBody>
      </p:sp>
      <p:sp>
        <p:nvSpPr>
          <p:cNvPr id="41" name="Text 35"/>
          <p:cNvSpPr txBox="1"/>
          <p:nvPr/>
        </p:nvSpPr>
        <p:spPr>
          <a:xfrm>
            <a:off x="10022586" y="4434840"/>
            <a:ext cx="148330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三问清单与转介</a:t>
            </a:r>
            <a:endParaRPr lang="zh-C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25</a:t>
            </a:fld>
            <a:endParaRPr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陈家场景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陈家儿子：何时进入美国税务体系？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481328"/>
            <a:ext cx="1506017" cy="274320"/>
          </a:xfrm>
          <a:prstGeom prst="roundRect">
            <a:avLst>
              <a:gd name="adj" fmla="val 50000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 年秋入学</a:t>
            </a:r>
            <a:endParaRPr lang="zh-CN" sz="1100" dirty="0"/>
          </a:p>
        </p:txBody>
      </p:sp>
      <p:sp>
        <p:nvSpPr>
          <p:cNvPr id="7" name="Shape 4"/>
          <p:cNvSpPr/>
          <p:nvPr/>
        </p:nvSpPr>
        <p:spPr>
          <a:xfrm>
            <a:off x="548640" y="1920240"/>
            <a:ext cx="1506539" cy="1371600"/>
          </a:xfrm>
          <a:prstGeom prst="roundRect">
            <a:avLst>
              <a:gd name="adj" fmla="val 6667"/>
            </a:avLst>
          </a:prstGeom>
          <a:solidFill>
            <a:srgbClr val="1B7F8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548640" y="2057400"/>
            <a:ext cx="15065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</a:t>
            </a:r>
            <a:endParaRPr lang="zh-CN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2651760"/>
            <a:ext cx="14150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 1</a:t>
            </a:r>
            <a:endParaRPr lang="zh-CN" sz="1300" dirty="0"/>
          </a:p>
        </p:txBody>
      </p:sp>
      <p:sp>
        <p:nvSpPr>
          <p:cNvPr id="10" name="Shape 7"/>
          <p:cNvSpPr/>
          <p:nvPr/>
        </p:nvSpPr>
        <p:spPr>
          <a:xfrm>
            <a:off x="2146619" y="1920240"/>
            <a:ext cx="1506539" cy="1371600"/>
          </a:xfrm>
          <a:prstGeom prst="roundRect">
            <a:avLst>
              <a:gd name="adj" fmla="val 6667"/>
            </a:avLst>
          </a:prstGeom>
          <a:solidFill>
            <a:srgbClr val="1B7F8C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146619" y="2057400"/>
            <a:ext cx="15065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</a:t>
            </a:r>
            <a:endParaRPr lang="zh-CN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2192339" y="2651760"/>
            <a:ext cx="14150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 2</a:t>
            </a:r>
            <a:endParaRPr lang="zh-CN" sz="1300" dirty="0"/>
          </a:p>
        </p:txBody>
      </p:sp>
      <p:sp>
        <p:nvSpPr>
          <p:cNvPr id="13" name="Shape 10"/>
          <p:cNvSpPr/>
          <p:nvPr/>
        </p:nvSpPr>
        <p:spPr>
          <a:xfrm>
            <a:off x="3744599" y="1920240"/>
            <a:ext cx="1506539" cy="1371600"/>
          </a:xfrm>
          <a:prstGeom prst="roundRect">
            <a:avLst>
              <a:gd name="adj" fmla="val 6667"/>
            </a:avLst>
          </a:prstGeom>
          <a:solidFill>
            <a:srgbClr val="1B7F8C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744599" y="2057400"/>
            <a:ext cx="15065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</a:t>
            </a:r>
            <a:endParaRPr lang="zh-CN" sz="2400" dirty="0"/>
          </a:p>
        </p:txBody>
      </p:sp>
      <p:sp>
        <p:nvSpPr>
          <p:cNvPr id="15" name="Text 12"/>
          <p:cNvSpPr txBox="1"/>
          <p:nvPr/>
        </p:nvSpPr>
        <p:spPr>
          <a:xfrm>
            <a:off x="3790319" y="2651760"/>
            <a:ext cx="14150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 3</a:t>
            </a:r>
            <a:endParaRPr lang="zh-CN" sz="1300" dirty="0"/>
          </a:p>
        </p:txBody>
      </p:sp>
      <p:sp>
        <p:nvSpPr>
          <p:cNvPr id="16" name="Shape 13"/>
          <p:cNvSpPr/>
          <p:nvPr/>
        </p:nvSpPr>
        <p:spPr>
          <a:xfrm>
            <a:off x="5342578" y="1920240"/>
            <a:ext cx="1506539" cy="1371600"/>
          </a:xfrm>
          <a:prstGeom prst="roundRect">
            <a:avLst>
              <a:gd name="adj" fmla="val 6667"/>
            </a:avLst>
          </a:prstGeom>
          <a:solidFill>
            <a:srgbClr val="1B7F8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342578" y="2057400"/>
            <a:ext cx="15065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</a:t>
            </a:r>
            <a:endParaRPr lang="zh-CN" sz="2400" dirty="0"/>
          </a:p>
        </p:txBody>
      </p:sp>
      <p:sp>
        <p:nvSpPr>
          <p:cNvPr id="18" name="Text 15"/>
          <p:cNvSpPr txBox="1"/>
          <p:nvPr/>
        </p:nvSpPr>
        <p:spPr>
          <a:xfrm>
            <a:off x="5388298" y="2651760"/>
            <a:ext cx="14150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 4</a:t>
            </a:r>
            <a:endParaRPr lang="zh-CN" sz="1300" dirty="0"/>
          </a:p>
        </p:txBody>
      </p:sp>
      <p:sp>
        <p:nvSpPr>
          <p:cNvPr id="19" name="Shape 16"/>
          <p:cNvSpPr/>
          <p:nvPr/>
        </p:nvSpPr>
        <p:spPr>
          <a:xfrm>
            <a:off x="6940557" y="1920240"/>
            <a:ext cx="1506539" cy="1371600"/>
          </a:xfrm>
          <a:prstGeom prst="roundRect">
            <a:avLst>
              <a:gd name="adj" fmla="val 6667"/>
            </a:avLst>
          </a:prstGeom>
          <a:solidFill>
            <a:srgbClr val="1B7F8C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940557" y="2057400"/>
            <a:ext cx="15065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2028</a:t>
            </a:r>
            <a:endParaRPr lang="zh-CN" sz="2400" dirty="0"/>
          </a:p>
        </p:txBody>
      </p:sp>
      <p:sp>
        <p:nvSpPr>
          <p:cNvPr id="21" name="Text 18"/>
          <p:cNvSpPr txBox="1"/>
          <p:nvPr/>
        </p:nvSpPr>
        <p:spPr>
          <a:xfrm>
            <a:off x="6986277" y="2651760"/>
            <a:ext cx="14150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 5</a:t>
            </a:r>
            <a:endParaRPr lang="zh-CN" sz="1300" dirty="0"/>
          </a:p>
        </p:txBody>
      </p:sp>
      <p:sp>
        <p:nvSpPr>
          <p:cNvPr id="22" name="Shape 19"/>
          <p:cNvSpPr/>
          <p:nvPr/>
        </p:nvSpPr>
        <p:spPr>
          <a:xfrm>
            <a:off x="8538537" y="1920240"/>
            <a:ext cx="1506539" cy="1371600"/>
          </a:xfrm>
          <a:prstGeom prst="roundRect">
            <a:avLst>
              <a:gd name="adj" fmla="val 6667"/>
            </a:avLst>
          </a:prstGeom>
          <a:solidFill>
            <a:srgbClr val="3B4BA0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8538537" y="2057400"/>
            <a:ext cx="15065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2029</a:t>
            </a:r>
            <a:endParaRPr lang="zh-CN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8584257" y="2651760"/>
            <a:ext cx="14150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首次计入天数</a:t>
            </a:r>
            <a:endParaRPr lang="zh-CN" sz="1300" dirty="0"/>
          </a:p>
        </p:txBody>
      </p:sp>
      <p:sp>
        <p:nvSpPr>
          <p:cNvPr id="25" name="Shape 22"/>
          <p:cNvSpPr/>
          <p:nvPr/>
        </p:nvSpPr>
        <p:spPr>
          <a:xfrm>
            <a:off x="10136516" y="1920240"/>
            <a:ext cx="1506539" cy="1371600"/>
          </a:xfrm>
          <a:prstGeom prst="roundRect">
            <a:avLst>
              <a:gd name="adj" fmla="val 6667"/>
            </a:avLst>
          </a:prstGeom>
          <a:solidFill>
            <a:srgbClr val="E6E9F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10136516" y="2057400"/>
            <a:ext cx="15065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4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2030</a:t>
            </a:r>
            <a:endParaRPr lang="zh-CN" sz="2400" dirty="0"/>
          </a:p>
        </p:txBody>
      </p:sp>
      <p:sp>
        <p:nvSpPr>
          <p:cNvPr id="27" name="Text 24"/>
          <p:cNvSpPr txBox="1"/>
          <p:nvPr/>
        </p:nvSpPr>
        <p:spPr>
          <a:xfrm>
            <a:off x="10182236" y="2651760"/>
            <a:ext cx="14150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继续计入</a:t>
            </a:r>
            <a:endParaRPr lang="zh-CN" sz="1300" dirty="0"/>
          </a:p>
        </p:txBody>
      </p:sp>
      <p:sp>
        <p:nvSpPr>
          <p:cNvPr id="28" name="Shape 25"/>
          <p:cNvSpPr/>
          <p:nvPr/>
        </p:nvSpPr>
        <p:spPr>
          <a:xfrm>
            <a:off x="548640" y="3520440"/>
            <a:ext cx="7898457" cy="0"/>
          </a:xfrm>
          <a:prstGeom prst="line">
            <a:avLst/>
          </a:prstGeom>
          <a:noFill/>
          <a:ln w="31750">
            <a:solidFill>
              <a:srgbClr val="1B7F8C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548640" y="3611880"/>
            <a:ext cx="789845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学生豁免：这 5 个日历年的天数不计入 SPT</a:t>
            </a:r>
            <a:endParaRPr lang="zh-CN" sz="1500" dirty="0"/>
          </a:p>
        </p:txBody>
      </p:sp>
      <p:sp>
        <p:nvSpPr>
          <p:cNvPr id="30" name="Shape 27"/>
          <p:cNvSpPr/>
          <p:nvPr/>
        </p:nvSpPr>
        <p:spPr>
          <a:xfrm>
            <a:off x="8538537" y="3520440"/>
            <a:ext cx="3104519" cy="0"/>
          </a:xfrm>
          <a:prstGeom prst="line">
            <a:avLst/>
          </a:prstGeom>
          <a:noFill/>
          <a:ln w="31750">
            <a:solidFill>
              <a:srgbClr val="3B4BA0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8538537" y="3611880"/>
            <a:ext cx="310451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3B4B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2029 年起天数开始计入；若满足 SPT，即成为美国税务居民（示意）</a:t>
            </a:r>
            <a:endParaRPr lang="zh-CN" sz="1300" dirty="0"/>
          </a:p>
        </p:txBody>
      </p:sp>
      <p:sp>
        <p:nvSpPr>
          <p:cNvPr id="32" name="Shape 29"/>
          <p:cNvSpPr/>
          <p:nvPr/>
        </p:nvSpPr>
        <p:spPr>
          <a:xfrm>
            <a:off x="548640" y="4663440"/>
            <a:ext cx="11094415" cy="1143000"/>
          </a:xfrm>
          <a:prstGeom prst="roundRect">
            <a:avLst>
              <a:gd name="adj" fmla="val 8000"/>
            </a:avLst>
          </a:prstGeom>
          <a:solidFill>
            <a:srgbClr val="E3F1F3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914400" y="4663440"/>
            <a:ext cx="1036289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zh-CN" sz="1600" b="1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入学当年，哪怕只有 1 天，也算 1 个日历年。</a:t>
            </a:r>
            <a:endParaRPr lang="zh-CN" sz="1600" dirty="0"/>
          </a:p>
          <a:p>
            <a:pPr indent="0" marL="0">
              <a:buNone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示意，非个案：居民起算日须用 Pub. 519 复核。</a:t>
            </a:r>
            <a:endParaRPr lang="zh-CN" sz="1600" dirty="0"/>
          </a:p>
        </p:txBody>
      </p:sp>
      <p:sp>
        <p:nvSpPr>
          <p:cNvPr id="34" name="Text 31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来源：O5 IRS 学生豁免页面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26</a:t>
            </a:fld>
            <a:endParaRPr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0–15′ · 学生豁免与 5 个日历年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学生豁免：5 个日历年不计入 SPT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3383280" cy="4251960"/>
          </a:xfrm>
          <a:prstGeom prst="roundRect">
            <a:avLst>
              <a:gd name="adj" fmla="val 2703"/>
            </a:avLst>
          </a:prstGeom>
          <a:solidFill>
            <a:srgbClr val="13233A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548640" y="178308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zh-CN" sz="130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11480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6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个日历年</a:t>
            </a:r>
            <a:endParaRPr lang="zh-CN" sz="26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7548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不计入 SPT</a:t>
            </a:r>
            <a:endParaRPr lang="zh-CN" sz="1600" dirty="0"/>
          </a:p>
        </p:txBody>
      </p:sp>
      <p:sp>
        <p:nvSpPr>
          <p:cNvPr id="10" name="Shape 7"/>
          <p:cNvSpPr/>
          <p:nvPr/>
        </p:nvSpPr>
        <p:spPr>
          <a:xfrm>
            <a:off x="4206240" y="1554480"/>
            <a:ext cx="7436815" cy="960120"/>
          </a:xfrm>
          <a:prstGeom prst="roundRect">
            <a:avLst>
              <a:gd name="adj" fmla="val 9524"/>
            </a:avLst>
          </a:prstGeom>
          <a:solidFill>
            <a:srgbClr val="F0F4F7"/>
          </a:solidFill>
          <a:ln/>
        </p:spPr>
      </p:sp>
      <p:sp>
        <p:nvSpPr>
          <p:cNvPr id="11" name="Shape 8"/>
          <p:cNvSpPr/>
          <p:nvPr/>
        </p:nvSpPr>
        <p:spPr>
          <a:xfrm>
            <a:off x="4434840" y="1755648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1892808"/>
            <a:ext cx="274320" cy="2743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212080" y="16459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适用对象</a:t>
            </a:r>
            <a:endParaRPr lang="zh-CN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5212080" y="1965960"/>
            <a:ext cx="620237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F／J／M／Q 类学生</a:t>
            </a:r>
            <a:endParaRPr lang="zh-CN" sz="1300" dirty="0"/>
          </a:p>
        </p:txBody>
      </p:sp>
      <p:sp>
        <p:nvSpPr>
          <p:cNvPr id="15" name="Shape 11"/>
          <p:cNvSpPr/>
          <p:nvPr/>
        </p:nvSpPr>
        <p:spPr>
          <a:xfrm>
            <a:off x="4206240" y="2642616"/>
            <a:ext cx="7436815" cy="960120"/>
          </a:xfrm>
          <a:prstGeom prst="roundRect">
            <a:avLst>
              <a:gd name="adj" fmla="val 9524"/>
            </a:avLst>
          </a:prstGeom>
          <a:solidFill>
            <a:srgbClr val="F0F4F7"/>
          </a:solidFill>
          <a:ln/>
        </p:spPr>
      </p:sp>
      <p:sp>
        <p:nvSpPr>
          <p:cNvPr id="16" name="Shape 12"/>
          <p:cNvSpPr/>
          <p:nvPr/>
        </p:nvSpPr>
        <p:spPr>
          <a:xfrm>
            <a:off x="4434840" y="2843784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980944"/>
            <a:ext cx="274320" cy="27432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5212080" y="2734056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怎么数</a:t>
            </a:r>
            <a:endParaRPr lang="zh-CN" sz="1500" dirty="0"/>
          </a:p>
        </p:txBody>
      </p:sp>
      <p:sp>
        <p:nvSpPr>
          <p:cNvPr id="19" name="Text 14"/>
          <p:cNvSpPr txBox="1"/>
          <p:nvPr/>
        </p:nvSpPr>
        <p:spPr>
          <a:xfrm>
            <a:off x="5212080" y="3054096"/>
            <a:ext cx="620237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按“任何一部分日历年”计：入学当年哪怕只有 1 天，也算 1 年</a:t>
            </a:r>
            <a:endParaRPr lang="zh-CN" sz="1300" dirty="0"/>
          </a:p>
        </p:txBody>
      </p:sp>
      <p:sp>
        <p:nvSpPr>
          <p:cNvPr id="20" name="Shape 15"/>
          <p:cNvSpPr/>
          <p:nvPr/>
        </p:nvSpPr>
        <p:spPr>
          <a:xfrm>
            <a:off x="4206240" y="3730752"/>
            <a:ext cx="7436815" cy="960120"/>
          </a:xfrm>
          <a:prstGeom prst="roundRect">
            <a:avLst>
              <a:gd name="adj" fmla="val 9524"/>
            </a:avLst>
          </a:prstGeom>
          <a:solidFill>
            <a:srgbClr val="F0F4F7"/>
          </a:solidFill>
          <a:ln/>
        </p:spPr>
      </p:sp>
      <p:sp>
        <p:nvSpPr>
          <p:cNvPr id="21" name="Shape 16"/>
          <p:cNvSpPr/>
          <p:nvPr/>
        </p:nvSpPr>
        <p:spPr>
          <a:xfrm>
            <a:off x="4434840" y="393192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069080"/>
            <a:ext cx="274320" cy="27432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212080" y="382219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豁免年的天数</a:t>
            </a:r>
            <a:endParaRPr lang="zh-CN" sz="1500" dirty="0"/>
          </a:p>
        </p:txBody>
      </p:sp>
      <p:sp>
        <p:nvSpPr>
          <p:cNvPr id="24" name="Text 18"/>
          <p:cNvSpPr txBox="1"/>
          <p:nvPr/>
        </p:nvSpPr>
        <p:spPr>
          <a:xfrm>
            <a:off x="5212080" y="4142232"/>
            <a:ext cx="620237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不计入实质居住测试（SPT）</a:t>
            </a:r>
            <a:endParaRPr lang="zh-CN" sz="1300" dirty="0"/>
          </a:p>
        </p:txBody>
      </p:sp>
      <p:sp>
        <p:nvSpPr>
          <p:cNvPr id="25" name="Shape 19"/>
          <p:cNvSpPr/>
          <p:nvPr/>
        </p:nvSpPr>
        <p:spPr>
          <a:xfrm>
            <a:off x="4206240" y="4818888"/>
            <a:ext cx="7436815" cy="960120"/>
          </a:xfrm>
          <a:prstGeom prst="roundRect">
            <a:avLst>
              <a:gd name="adj" fmla="val 9524"/>
            </a:avLst>
          </a:prstGeom>
          <a:solidFill>
            <a:srgbClr val="F0F4F7"/>
          </a:solidFill>
          <a:ln/>
        </p:spPr>
      </p:sp>
      <p:sp>
        <p:nvSpPr>
          <p:cNvPr id="26" name="Shape 20"/>
          <p:cNvSpPr/>
          <p:nvPr/>
        </p:nvSpPr>
        <p:spPr>
          <a:xfrm>
            <a:off x="4434840" y="5020056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5157216"/>
            <a:ext cx="274320" cy="274320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5212080" y="491032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6 年起</a:t>
            </a:r>
            <a:endParaRPr lang="zh-CN" sz="1500" dirty="0"/>
          </a:p>
        </p:txBody>
      </p:sp>
      <p:sp>
        <p:nvSpPr>
          <p:cNvPr id="29" name="Text 22"/>
          <p:cNvSpPr txBox="1"/>
          <p:nvPr/>
        </p:nvSpPr>
        <p:spPr>
          <a:xfrm>
            <a:off x="5212080" y="5230368"/>
            <a:ext cx="620237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若要继续豁免：须证明无永久居留意图，并实质遵守身份（IRC §7701(b)(5)(E)）</a:t>
            </a:r>
            <a:endParaRPr lang="zh-CN" sz="1300" dirty="0"/>
          </a:p>
        </p:txBody>
      </p:sp>
      <p:sp>
        <p:nvSpPr>
          <p:cNvPr id="30" name="Text 23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来源：O5 IRS 学生豁免页面；Pub. 4756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27</a:t>
            </a:fld>
            <a:endParaRPr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0–15′ · 学生豁免与 5 个日历年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“任何一部分日历年”怎么数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554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示例：2024 年秋季入学（月份为示意）</a:t>
            </a:r>
            <a:endParaRPr lang="zh-CN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F0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月</a:t>
            </a:r>
            <a:endParaRPr lang="zh-CN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1477747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F0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 月</a:t>
            </a:r>
            <a:endParaRPr lang="zh-CN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2406853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F0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月</a:t>
            </a:r>
            <a:endParaRPr lang="zh-CN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3335960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F0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月</a:t>
            </a:r>
            <a:endParaRPr lang="zh-CN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4265066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F0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月</a:t>
            </a:r>
            <a:endParaRPr lang="zh-CN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5194173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F0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月</a:t>
            </a:r>
            <a:endParaRPr lang="zh-CN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6123280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F0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月</a:t>
            </a:r>
            <a:endParaRPr lang="zh-CN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7052386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F0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月</a:t>
            </a:r>
            <a:endParaRPr lang="zh-CN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981493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 月</a:t>
            </a:r>
            <a:endParaRPr lang="zh-CN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8910599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月</a:t>
            </a:r>
            <a:endParaRPr lang="zh-CN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9839706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 月</a:t>
            </a:r>
            <a:endParaRPr lang="zh-CN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0768813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 月</a:t>
            </a:r>
            <a:endParaRPr lang="zh-CN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548640" y="269748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入学当年只在美几个月——仍算 1 个日历年</a:t>
            </a:r>
            <a:endParaRPr lang="zh-CN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548640" y="34290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于是，五个豁免年依次是：</a:t>
            </a:r>
            <a:endParaRPr lang="zh-CN" sz="1600" dirty="0"/>
          </a:p>
        </p:txBody>
      </p:sp>
      <p:sp>
        <p:nvSpPr>
          <p:cNvPr id="21" name="Shape 18"/>
          <p:cNvSpPr/>
          <p:nvPr/>
        </p:nvSpPr>
        <p:spPr>
          <a:xfrm>
            <a:off x="548640" y="3931920"/>
            <a:ext cx="1417320" cy="1097280"/>
          </a:xfrm>
          <a:prstGeom prst="roundRect">
            <a:avLst>
              <a:gd name="adj" fmla="val 8333"/>
            </a:avLst>
          </a:prstGeom>
          <a:solidFill>
            <a:srgbClr val="1B7F8C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48640" y="402336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</a:t>
            </a:r>
            <a:endParaRPr lang="zh-CN" sz="22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" y="455371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 年</a:t>
            </a:r>
            <a:endParaRPr lang="zh-CN" sz="1300" dirty="0"/>
          </a:p>
        </p:txBody>
      </p:sp>
      <p:sp>
        <p:nvSpPr>
          <p:cNvPr id="24" name="Shape 21"/>
          <p:cNvSpPr/>
          <p:nvPr/>
        </p:nvSpPr>
        <p:spPr>
          <a:xfrm>
            <a:off x="2194560" y="3931920"/>
            <a:ext cx="1417320" cy="1097280"/>
          </a:xfrm>
          <a:prstGeom prst="roundRect">
            <a:avLst>
              <a:gd name="adj" fmla="val 8333"/>
            </a:avLst>
          </a:prstGeom>
          <a:solidFill>
            <a:srgbClr val="1B7F8C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2194560" y="402336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</a:t>
            </a:r>
            <a:endParaRPr lang="zh-CN" sz="2200" dirty="0"/>
          </a:p>
        </p:txBody>
      </p:sp>
      <p:sp>
        <p:nvSpPr>
          <p:cNvPr id="26" name="Text 23"/>
          <p:cNvSpPr txBox="1"/>
          <p:nvPr/>
        </p:nvSpPr>
        <p:spPr>
          <a:xfrm>
            <a:off x="2194560" y="455371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2 年</a:t>
            </a:r>
            <a:endParaRPr lang="zh-CN" sz="1300" dirty="0"/>
          </a:p>
        </p:txBody>
      </p:sp>
      <p:sp>
        <p:nvSpPr>
          <p:cNvPr id="27" name="Shape 24"/>
          <p:cNvSpPr/>
          <p:nvPr/>
        </p:nvSpPr>
        <p:spPr>
          <a:xfrm>
            <a:off x="3840480" y="3931920"/>
            <a:ext cx="1417320" cy="1097280"/>
          </a:xfrm>
          <a:prstGeom prst="roundRect">
            <a:avLst>
              <a:gd name="adj" fmla="val 8333"/>
            </a:avLst>
          </a:prstGeom>
          <a:solidFill>
            <a:srgbClr val="1B7F8C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3840480" y="402336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</a:t>
            </a:r>
            <a:endParaRPr lang="zh-CN" sz="2200" dirty="0"/>
          </a:p>
        </p:txBody>
      </p:sp>
      <p:sp>
        <p:nvSpPr>
          <p:cNvPr id="29" name="Text 26"/>
          <p:cNvSpPr txBox="1"/>
          <p:nvPr/>
        </p:nvSpPr>
        <p:spPr>
          <a:xfrm>
            <a:off x="3840480" y="455371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3 年</a:t>
            </a:r>
            <a:endParaRPr lang="zh-CN" sz="1300" dirty="0"/>
          </a:p>
        </p:txBody>
      </p:sp>
      <p:sp>
        <p:nvSpPr>
          <p:cNvPr id="30" name="Shape 27"/>
          <p:cNvSpPr/>
          <p:nvPr/>
        </p:nvSpPr>
        <p:spPr>
          <a:xfrm>
            <a:off x="5486400" y="3931920"/>
            <a:ext cx="1417320" cy="1097280"/>
          </a:xfrm>
          <a:prstGeom prst="roundRect">
            <a:avLst>
              <a:gd name="adj" fmla="val 8333"/>
            </a:avLst>
          </a:prstGeom>
          <a:solidFill>
            <a:srgbClr val="1B7F8C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5486400" y="402336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</a:t>
            </a:r>
            <a:endParaRPr lang="zh-CN" sz="2200" dirty="0"/>
          </a:p>
        </p:txBody>
      </p:sp>
      <p:sp>
        <p:nvSpPr>
          <p:cNvPr id="32" name="Text 29"/>
          <p:cNvSpPr txBox="1"/>
          <p:nvPr/>
        </p:nvSpPr>
        <p:spPr>
          <a:xfrm>
            <a:off x="5486400" y="455371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4 年</a:t>
            </a:r>
            <a:endParaRPr lang="zh-CN" sz="1300" dirty="0"/>
          </a:p>
        </p:txBody>
      </p:sp>
      <p:sp>
        <p:nvSpPr>
          <p:cNvPr id="33" name="Shape 30"/>
          <p:cNvSpPr/>
          <p:nvPr/>
        </p:nvSpPr>
        <p:spPr>
          <a:xfrm>
            <a:off x="7132320" y="3931920"/>
            <a:ext cx="1417320" cy="1097280"/>
          </a:xfrm>
          <a:prstGeom prst="roundRect">
            <a:avLst>
              <a:gd name="adj" fmla="val 8333"/>
            </a:avLst>
          </a:prstGeom>
          <a:solidFill>
            <a:srgbClr val="1B7F8C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7132320" y="402336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2028</a:t>
            </a:r>
            <a:endParaRPr lang="zh-CN" sz="2200" dirty="0"/>
          </a:p>
        </p:txBody>
      </p:sp>
      <p:sp>
        <p:nvSpPr>
          <p:cNvPr id="35" name="Text 32"/>
          <p:cNvSpPr txBox="1"/>
          <p:nvPr/>
        </p:nvSpPr>
        <p:spPr>
          <a:xfrm>
            <a:off x="7132320" y="455371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5 年</a:t>
            </a:r>
            <a:endParaRPr lang="zh-CN" sz="1300" dirty="0"/>
          </a:p>
        </p:txBody>
      </p:sp>
      <p:sp>
        <p:nvSpPr>
          <p:cNvPr id="36" name="Shape 33"/>
          <p:cNvSpPr/>
          <p:nvPr/>
        </p:nvSpPr>
        <p:spPr>
          <a:xfrm>
            <a:off x="8778240" y="3931920"/>
            <a:ext cx="1417320" cy="1097280"/>
          </a:xfrm>
          <a:prstGeom prst="roundRect">
            <a:avLst>
              <a:gd name="adj" fmla="val 8333"/>
            </a:avLst>
          </a:prstGeom>
          <a:solidFill>
            <a:srgbClr val="3B4BA0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8778240" y="402336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2029</a:t>
            </a:r>
            <a:endParaRPr lang="zh-CN" sz="2200" dirty="0"/>
          </a:p>
        </p:txBody>
      </p:sp>
      <p:sp>
        <p:nvSpPr>
          <p:cNvPr id="38" name="Text 35"/>
          <p:cNvSpPr txBox="1"/>
          <p:nvPr/>
        </p:nvSpPr>
        <p:spPr>
          <a:xfrm>
            <a:off x="8778240" y="455371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6 年</a:t>
            </a:r>
            <a:endParaRPr lang="zh-CN" sz="1300" dirty="0"/>
          </a:p>
        </p:txBody>
      </p:sp>
      <p:sp>
        <p:nvSpPr>
          <p:cNvPr id="39" name="Text 36"/>
          <p:cNvSpPr txBox="1"/>
          <p:nvPr/>
        </p:nvSpPr>
        <p:spPr>
          <a:xfrm>
            <a:off x="859536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3B4B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2029 年起：天数开始计入 SPT</a:t>
            </a:r>
            <a:endParaRPr lang="zh-CN" sz="1300" dirty="0"/>
          </a:p>
        </p:txBody>
      </p:sp>
      <p:sp>
        <p:nvSpPr>
          <p:cNvPr id="40" name="Text 37"/>
          <p:cNvSpPr txBox="1"/>
          <p:nvPr/>
        </p:nvSpPr>
        <p:spPr>
          <a:xfrm>
            <a:off x="548640" y="5257800"/>
            <a:ext cx="7680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 2024–2028  ·  天数自 2029 年起计入</a:t>
            </a:r>
            <a:endParaRPr lang="zh-CN" sz="1700" dirty="0"/>
          </a:p>
        </p:txBody>
      </p:sp>
      <p:sp>
        <p:nvSpPr>
          <p:cNvPr id="41" name="Text 38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来源：O5 IRS 学生豁免页面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28</a:t>
            </a:fld>
            <a:endParaRPr lang="zh-CN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0–15′ · 其他判断点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F-1 → OPT → H-1B：待核的判断点</a:t>
            </a:r>
            <a:endParaRPr lang="zh-CN" sz="2800" dirty="0"/>
          </a:p>
        </p:txBody>
      </p:sp>
      <p:sp>
        <p:nvSpPr>
          <p:cNvPr id="5" name="核对状态横幅"/>
          <p:cNvSpPr/>
          <p:nvPr/>
        </p:nvSpPr>
        <p:spPr>
          <a:xfrm>
            <a:off x="548640" y="1463040"/>
            <a:ext cx="11094415" cy="457200"/>
          </a:xfrm>
          <a:prstGeom prst="roundRect">
            <a:avLst>
              <a:gd name="adj" fmla="val 16000"/>
            </a:avLst>
          </a:prstGeom>
          <a:solidFill>
            <a:srgbClr val="FBE6E3"/>
          </a:solidFill>
          <a:ln w="12700">
            <a:solidFill>
              <a:srgbClr val="C0392B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563624"/>
            <a:ext cx="256032" cy="256032"/>
          </a:xfrm>
          <a:prstGeom prst="rect">
            <a:avLst/>
          </a:prstGeom>
        </p:spPr>
      </p:pic>
      <p:sp>
        <p:nvSpPr>
          <p:cNvPr id="7" name="核对状态横幅文字"/>
          <p:cNvSpPr txBox="1"/>
          <p:nvPr/>
        </p:nvSpPr>
        <p:spPr>
          <a:xfrm>
            <a:off x="1143000" y="1463040"/>
            <a:ext cx="103171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400" b="1" dirty="0">
                <a:solidFill>
                  <a:srgbClr val="C039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未核对：完成官方核对前，不得上讲台。以下为待核清单，核对后再决定保留或删除。</a:t>
            </a:r>
            <a:endParaRPr lang="zh-CN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43788" y="2194560"/>
            <a:ext cx="2148840" cy="640080"/>
          </a:xfrm>
          <a:prstGeom prst="roundRect">
            <a:avLst>
              <a:gd name="adj" fmla="val 17143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F-1／J-1 在读</a:t>
            </a:r>
            <a:endParaRPr lang="zh-CN" sz="1600" dirty="0"/>
          </a:p>
        </p:txBody>
      </p:sp>
      <p:sp>
        <p:nvSpPr>
          <p:cNvPr id="9" name="Shape 5"/>
          <p:cNvSpPr/>
          <p:nvPr/>
        </p:nvSpPr>
        <p:spPr>
          <a:xfrm>
            <a:off x="3265780" y="2514600"/>
            <a:ext cx="356616" cy="0"/>
          </a:xfrm>
          <a:prstGeom prst="line">
            <a:avLst/>
          </a:prstGeom>
          <a:noFill/>
          <a:ln w="3175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0" name="Text 6"/>
          <p:cNvSpPr txBox="1"/>
          <p:nvPr/>
        </p:nvSpPr>
        <p:spPr>
          <a:xfrm>
            <a:off x="3695548" y="2194560"/>
            <a:ext cx="2148840" cy="640080"/>
          </a:xfrm>
          <a:prstGeom prst="roundRect">
            <a:avLst>
              <a:gd name="adj" fmla="val 17143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OPT</a:t>
            </a:r>
            <a:endParaRPr lang="zh-CN" sz="1600" dirty="0"/>
          </a:p>
        </p:txBody>
      </p:sp>
      <p:sp>
        <p:nvSpPr>
          <p:cNvPr id="11" name="Shape 7"/>
          <p:cNvSpPr/>
          <p:nvPr/>
        </p:nvSpPr>
        <p:spPr>
          <a:xfrm>
            <a:off x="5917540" y="2514600"/>
            <a:ext cx="356616" cy="0"/>
          </a:xfrm>
          <a:prstGeom prst="line">
            <a:avLst/>
          </a:prstGeom>
          <a:noFill/>
          <a:ln w="3175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2" name="Text 8"/>
          <p:cNvSpPr txBox="1"/>
          <p:nvPr/>
        </p:nvSpPr>
        <p:spPr>
          <a:xfrm>
            <a:off x="6347308" y="2194560"/>
            <a:ext cx="2148840" cy="640080"/>
          </a:xfrm>
          <a:prstGeom prst="roundRect">
            <a:avLst>
              <a:gd name="adj" fmla="val 17143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H-1B</a:t>
            </a:r>
            <a:endParaRPr lang="zh-CN" sz="1600" dirty="0"/>
          </a:p>
        </p:txBody>
      </p:sp>
      <p:sp>
        <p:nvSpPr>
          <p:cNvPr id="13" name="Shape 9"/>
          <p:cNvSpPr/>
          <p:nvPr/>
        </p:nvSpPr>
        <p:spPr>
          <a:xfrm>
            <a:off x="8569300" y="2514600"/>
            <a:ext cx="356616" cy="0"/>
          </a:xfrm>
          <a:prstGeom prst="line">
            <a:avLst/>
          </a:prstGeom>
          <a:noFill/>
          <a:ln w="3175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4" name="Text 10"/>
          <p:cNvSpPr txBox="1"/>
          <p:nvPr/>
        </p:nvSpPr>
        <p:spPr>
          <a:xfrm>
            <a:off x="8999068" y="2194560"/>
            <a:ext cx="2148840" cy="640080"/>
          </a:xfrm>
          <a:prstGeom prst="roundRect">
            <a:avLst>
              <a:gd name="adj" fmla="val 17143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绿卡</a:t>
            </a:r>
            <a:endParaRPr lang="zh-CN" sz="1600" dirty="0"/>
          </a:p>
        </p:txBody>
      </p:sp>
      <p:sp>
        <p:nvSpPr>
          <p:cNvPr id="15" name="Shape 11"/>
          <p:cNvSpPr/>
          <p:nvPr/>
        </p:nvSpPr>
        <p:spPr>
          <a:xfrm>
            <a:off x="548640" y="3108960"/>
            <a:ext cx="3515258" cy="2697480"/>
          </a:xfrm>
          <a:prstGeom prst="roundRect">
            <a:avLst>
              <a:gd name="adj" fmla="val 3390"/>
            </a:avLst>
          </a:prstGeom>
          <a:solidFill>
            <a:srgbClr val="FBE6E3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3012338" y="329184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17" name="Text 13"/>
          <p:cNvSpPr txBox="1"/>
          <p:nvPr/>
        </p:nvSpPr>
        <p:spPr>
          <a:xfrm>
            <a:off x="822960" y="370332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Closer connection</a:t>
            </a:r>
            <a:endParaRPr lang="zh-CN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822960" y="4526280"/>
            <a:ext cx="29666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尚未核对；核对前不下结论。</a:t>
            </a:r>
            <a:endParaRPr lang="zh-CN" sz="1400" dirty="0"/>
          </a:p>
        </p:txBody>
      </p:sp>
      <p:sp>
        <p:nvSpPr>
          <p:cNvPr id="19" name="Shape 15"/>
          <p:cNvSpPr/>
          <p:nvPr/>
        </p:nvSpPr>
        <p:spPr>
          <a:xfrm>
            <a:off x="4338218" y="3108960"/>
            <a:ext cx="3515258" cy="2697480"/>
          </a:xfrm>
          <a:prstGeom prst="roundRect">
            <a:avLst>
              <a:gd name="adj" fmla="val 3390"/>
            </a:avLst>
          </a:prstGeom>
          <a:solidFill>
            <a:srgbClr val="FBE6E3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801917" y="329184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21" name="Text 17"/>
          <p:cNvSpPr txBox="1"/>
          <p:nvPr/>
        </p:nvSpPr>
        <p:spPr>
          <a:xfrm>
            <a:off x="4612538" y="370332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绿卡测试</a:t>
            </a:r>
            <a:endParaRPr lang="zh-CN" sz="1700" dirty="0"/>
          </a:p>
        </p:txBody>
      </p:sp>
      <p:sp>
        <p:nvSpPr>
          <p:cNvPr id="22" name="Text 18"/>
          <p:cNvSpPr txBox="1"/>
          <p:nvPr/>
        </p:nvSpPr>
        <p:spPr>
          <a:xfrm>
            <a:off x="4612538" y="4526280"/>
            <a:ext cx="29666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尚未核对；核对前不下结论。</a:t>
            </a:r>
            <a:endParaRPr lang="zh-CN" sz="1400" dirty="0"/>
          </a:p>
        </p:txBody>
      </p:sp>
      <p:sp>
        <p:nvSpPr>
          <p:cNvPr id="23" name="Shape 19"/>
          <p:cNvSpPr/>
          <p:nvPr/>
        </p:nvSpPr>
        <p:spPr>
          <a:xfrm>
            <a:off x="8127797" y="3108960"/>
            <a:ext cx="3515258" cy="2697480"/>
          </a:xfrm>
          <a:prstGeom prst="roundRect">
            <a:avLst>
              <a:gd name="adj" fmla="val 3390"/>
            </a:avLst>
          </a:prstGeom>
          <a:solidFill>
            <a:srgbClr val="FBE6E3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10591495" y="329184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25" name="Text 21"/>
          <p:cNvSpPr txBox="1"/>
          <p:nvPr/>
        </p:nvSpPr>
        <p:spPr>
          <a:xfrm>
            <a:off x="8402117" y="370332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F-1 → OPT → H-1B 的税务转折点</a:t>
            </a:r>
            <a:endParaRPr lang="zh-CN" sz="1700" dirty="0"/>
          </a:p>
        </p:txBody>
      </p:sp>
      <p:sp>
        <p:nvSpPr>
          <p:cNvPr id="26" name="Text 22"/>
          <p:cNvSpPr txBox="1"/>
          <p:nvPr/>
        </p:nvSpPr>
        <p:spPr>
          <a:xfrm>
            <a:off x="8402117" y="4526280"/>
            <a:ext cx="296661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豁免年数用尽</a:t>
            </a:r>
            <a:endParaRPr lang="zh-CN" sz="140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身份转换日</a:t>
            </a:r>
            <a:endParaRPr lang="zh-CN" sz="1400" dirty="0"/>
          </a:p>
          <a:p>
            <a:pPr marL="203200" indent="-203200"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首年 dual-status</a:t>
            </a:r>
            <a:endParaRPr lang="zh-CN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29</a:t>
            </a:fld>
            <a:endParaRPr lang="zh-CN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15–35′ · SPT 公式与例题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SPT：一个 31 天门槛 + 一个加权公式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5087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满足 SPT ⇔ 条件 ① 且 条件 ②</a:t>
            </a:r>
            <a:endParaRPr lang="zh-CN" sz="1600" dirty="0"/>
          </a:p>
        </p:txBody>
      </p:sp>
      <p:sp>
        <p:nvSpPr>
          <p:cNvPr id="7" name="Shape 4"/>
          <p:cNvSpPr/>
          <p:nvPr/>
        </p:nvSpPr>
        <p:spPr>
          <a:xfrm>
            <a:off x="1043788" y="1965960"/>
            <a:ext cx="2240280" cy="1371600"/>
          </a:xfrm>
          <a:prstGeom prst="roundRect">
            <a:avLst>
              <a:gd name="adj" fmla="val 6667"/>
            </a:avLst>
          </a:prstGeom>
          <a:solidFill>
            <a:srgbClr val="E3F1F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1180948" y="210312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当年</a:t>
            </a:r>
            <a:endParaRPr lang="zh-CN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1135228" y="2468880"/>
            <a:ext cx="2057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D(y) × 1</a:t>
            </a:r>
            <a:endParaRPr lang="zh-CN" sz="2100" dirty="0"/>
          </a:p>
        </p:txBody>
      </p:sp>
      <p:sp>
        <p:nvSpPr>
          <p:cNvPr id="10" name="Text 7"/>
          <p:cNvSpPr txBox="1"/>
          <p:nvPr/>
        </p:nvSpPr>
        <p:spPr>
          <a:xfrm>
            <a:off x="3284068" y="1965960"/>
            <a:ext cx="457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800" b="1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</a:t>
            </a:r>
            <a:endParaRPr lang="zh-CN" sz="2800" dirty="0"/>
          </a:p>
        </p:txBody>
      </p:sp>
      <p:sp>
        <p:nvSpPr>
          <p:cNvPr id="11" name="Shape 8"/>
          <p:cNvSpPr/>
          <p:nvPr/>
        </p:nvSpPr>
        <p:spPr>
          <a:xfrm>
            <a:off x="3741268" y="1965960"/>
            <a:ext cx="2240280" cy="1371600"/>
          </a:xfrm>
          <a:prstGeom prst="roundRect">
            <a:avLst>
              <a:gd name="adj" fmla="val 6667"/>
            </a:avLst>
          </a:prstGeom>
          <a:solidFill>
            <a:srgbClr val="E3F1F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3878428" y="210312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前 1 年</a:t>
            </a:r>
            <a:endParaRPr lang="zh-CN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3832708" y="2468880"/>
            <a:ext cx="2057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D(y−1) × 1/3</a:t>
            </a:r>
            <a:endParaRPr lang="zh-CN" sz="2100" dirty="0"/>
          </a:p>
        </p:txBody>
      </p:sp>
      <p:sp>
        <p:nvSpPr>
          <p:cNvPr id="14" name="Text 11"/>
          <p:cNvSpPr txBox="1"/>
          <p:nvPr/>
        </p:nvSpPr>
        <p:spPr>
          <a:xfrm>
            <a:off x="5981548" y="1965960"/>
            <a:ext cx="457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800" b="1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</a:t>
            </a:r>
            <a:endParaRPr lang="zh-CN" sz="2800" dirty="0"/>
          </a:p>
        </p:txBody>
      </p:sp>
      <p:sp>
        <p:nvSpPr>
          <p:cNvPr id="15" name="Shape 12"/>
          <p:cNvSpPr/>
          <p:nvPr/>
        </p:nvSpPr>
        <p:spPr>
          <a:xfrm>
            <a:off x="6438748" y="1965960"/>
            <a:ext cx="2240280" cy="1371600"/>
          </a:xfrm>
          <a:prstGeom prst="roundRect">
            <a:avLst>
              <a:gd name="adj" fmla="val 6667"/>
            </a:avLst>
          </a:prstGeom>
          <a:solidFill>
            <a:srgbClr val="E3F1F3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6575908" y="210312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前 2 年</a:t>
            </a:r>
            <a:endParaRPr lang="zh-CN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6530188" y="2468880"/>
            <a:ext cx="2057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D(y−2) × 1/6</a:t>
            </a:r>
            <a:endParaRPr lang="zh-CN" sz="2100" dirty="0"/>
          </a:p>
        </p:txBody>
      </p:sp>
      <p:sp>
        <p:nvSpPr>
          <p:cNvPr id="18" name="Text 15"/>
          <p:cNvSpPr txBox="1"/>
          <p:nvPr/>
        </p:nvSpPr>
        <p:spPr>
          <a:xfrm>
            <a:off x="8679028" y="1965960"/>
            <a:ext cx="457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800" b="1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≥</a:t>
            </a:r>
            <a:endParaRPr lang="zh-CN" sz="2800" dirty="0"/>
          </a:p>
        </p:txBody>
      </p:sp>
      <p:sp>
        <p:nvSpPr>
          <p:cNvPr id="19" name="Shape 16"/>
          <p:cNvSpPr/>
          <p:nvPr/>
        </p:nvSpPr>
        <p:spPr>
          <a:xfrm>
            <a:off x="9136228" y="1965960"/>
            <a:ext cx="2011680" cy="1371600"/>
          </a:xfrm>
          <a:prstGeom prst="roundRect">
            <a:avLst>
              <a:gd name="adj" fmla="val 6667"/>
            </a:avLst>
          </a:prstGeom>
          <a:solidFill>
            <a:srgbClr val="13233A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273388" y="21031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条件 ②：合计 ≥</a:t>
            </a:r>
            <a:endParaRPr lang="zh-CN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9227668" y="24688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183</a:t>
            </a:r>
            <a:endParaRPr lang="zh-CN" sz="2100" dirty="0"/>
          </a:p>
        </p:txBody>
      </p:sp>
      <p:sp>
        <p:nvSpPr>
          <p:cNvPr id="22" name="Shape 19"/>
          <p:cNvSpPr/>
          <p:nvPr/>
        </p:nvSpPr>
        <p:spPr>
          <a:xfrm>
            <a:off x="548640" y="3703320"/>
            <a:ext cx="3515258" cy="1737360"/>
          </a:xfrm>
          <a:prstGeom prst="roundRect">
            <a:avLst>
              <a:gd name="adj" fmla="val 5263"/>
            </a:avLst>
          </a:prstGeom>
          <a:solidFill>
            <a:srgbClr val="E6E9F6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822960" y="3886200"/>
            <a:ext cx="29666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条件 ①</a:t>
            </a:r>
            <a:endParaRPr lang="zh-CN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822960" y="4297680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当年在美 ≥ 31 天</a:t>
            </a:r>
            <a:endParaRPr lang="zh-CN" sz="1800" dirty="0"/>
          </a:p>
        </p:txBody>
      </p:sp>
      <p:sp>
        <p:nvSpPr>
          <p:cNvPr id="25" name="Shape 22"/>
          <p:cNvSpPr/>
          <p:nvPr/>
        </p:nvSpPr>
        <p:spPr>
          <a:xfrm>
            <a:off x="4338218" y="3703320"/>
            <a:ext cx="3515258" cy="1737360"/>
          </a:xfrm>
          <a:prstGeom prst="roundRect">
            <a:avLst>
              <a:gd name="adj" fmla="val 5263"/>
            </a:avLst>
          </a:prstGeom>
          <a:solidFill>
            <a:srgbClr val="E3F1F3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4612538" y="3886200"/>
            <a:ext cx="29666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豁免年怎么算</a:t>
            </a:r>
            <a:endParaRPr lang="zh-CN" sz="1400" dirty="0"/>
          </a:p>
        </p:txBody>
      </p:sp>
      <p:sp>
        <p:nvSpPr>
          <p:cNvPr id="27" name="Text 24"/>
          <p:cNvSpPr txBox="1"/>
          <p:nvPr/>
        </p:nvSpPr>
        <p:spPr>
          <a:xfrm>
            <a:off x="4612538" y="4297680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豁免年的天数不计入（按 0 天计）</a:t>
            </a:r>
            <a:endParaRPr lang="zh-CN" sz="1800" dirty="0"/>
          </a:p>
        </p:txBody>
      </p:sp>
      <p:sp>
        <p:nvSpPr>
          <p:cNvPr id="28" name="Shape 25"/>
          <p:cNvSpPr/>
          <p:nvPr/>
        </p:nvSpPr>
        <p:spPr>
          <a:xfrm>
            <a:off x="8127797" y="3703320"/>
            <a:ext cx="3515258" cy="1737360"/>
          </a:xfrm>
          <a:prstGeom prst="roundRect">
            <a:avLst>
              <a:gd name="adj" fmla="val 5263"/>
            </a:avLst>
          </a:prstGeom>
          <a:solidFill>
            <a:srgbClr val="FFF3CC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8402117" y="3886200"/>
            <a:ext cx="29666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起算日</a:t>
            </a:r>
            <a:endParaRPr lang="zh-CN" sz="1400" dirty="0"/>
          </a:p>
        </p:txBody>
      </p:sp>
      <p:sp>
        <p:nvSpPr>
          <p:cNvPr id="30" name="Text 27"/>
          <p:cNvSpPr txBox="1"/>
          <p:nvPr/>
        </p:nvSpPr>
        <p:spPr>
          <a:xfrm>
            <a:off x="8402117" y="4297680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居民起算日须用 Pub. 519 复核</a:t>
            </a:r>
            <a:endParaRPr lang="zh-CN" sz="1800" dirty="0"/>
          </a:p>
        </p:txBody>
      </p:sp>
      <p:sp>
        <p:nvSpPr>
          <p:cNvPr id="31" name="Text 28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来源：O5 IRS 学生豁免页面；Pub. 4756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30</a:t>
            </a:fld>
            <a:endParaRPr lang="zh-C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15–35′ · SPT 公式与例题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计算演示：加权怎么加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554480"/>
            <a:ext cx="541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演示 1</a:t>
            </a:r>
            <a:endParaRPr lang="zh-CN" sz="1700" dirty="0"/>
          </a:p>
        </p:txBody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011680"/>
          <a:ext cx="5410048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194560"/>
                <a:gridCol w="1478128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年份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天数 × 权重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加权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当年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120 × 1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120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前 1 年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90 × 1/3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前 2 年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60 × 1/6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10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合计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160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548640" y="4526280"/>
            <a:ext cx="5410048" cy="548640"/>
          </a:xfrm>
          <a:prstGeom prst="roundRect">
            <a:avLst>
              <a:gd name="adj" fmla="val 16667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160 &lt; 183：不满足</a:t>
            </a:r>
            <a:endParaRPr lang="zh-CN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6233008" y="1554480"/>
            <a:ext cx="541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演示 2</a:t>
            </a:r>
            <a:endParaRPr lang="zh-CN" sz="1700" dirty="0"/>
          </a:p>
        </p:txBody>
      </p:sp>
      <p:graphicFrame>
        <p:nvGraphicFramePr>
          <p:cNvPr id="6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33008" y="2011680"/>
          <a:ext cx="5410048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194560"/>
                <a:gridCol w="1478128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年份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天数 × 权重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加权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当年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150 × 1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150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前 1 年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150 × 1/3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50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前 2 年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150 × 1/6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合计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225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</a:tr>
            </a:tbl>
          </a:graphicData>
        </a:graphic>
      </p:graphicFrame>
      <p:sp>
        <p:nvSpPr>
          <p:cNvPr id="11" name="Text 6"/>
          <p:cNvSpPr txBox="1"/>
          <p:nvPr/>
        </p:nvSpPr>
        <p:spPr>
          <a:xfrm>
            <a:off x="6233008" y="4526280"/>
            <a:ext cx="5410048" cy="548640"/>
          </a:xfrm>
          <a:prstGeom prst="roundRect">
            <a:avLst>
              <a:gd name="adj" fmla="val 16667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225 ≥ 183：满足（当年 ≥ 31 天）</a:t>
            </a:r>
            <a:endParaRPr lang="zh-CN" sz="1600" dirty="0"/>
          </a:p>
        </p:txBody>
      </p:sp>
      <p:sp>
        <p:nvSpPr>
          <p:cNvPr id="12" name="Text 7"/>
          <p:cNvSpPr txBox="1"/>
          <p:nvPr/>
        </p:nvSpPr>
        <p:spPr>
          <a:xfrm>
            <a:off x="548640" y="534924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示意数字，仅演示公式；假设各年均非豁免年。居民起算日与例外情形，回 Pub. 519 复核。</a:t>
            </a:r>
            <a:endParaRPr lang="zh-CN" sz="1300" dirty="0"/>
          </a:p>
        </p:txBody>
      </p:sp>
      <p:sp>
        <p:nvSpPr>
          <p:cNvPr id="13" name="Text 8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来源：O5 IRS 学生豁免页面；Pub. 4756（公式）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31</a:t>
            </a:fld>
            <a:endParaRPr lang="zh-CN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15–35′ · SPT 公式与例题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陈家示意：2029 年首次计入天数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691640"/>
            <a:ext cx="2103120" cy="1920240"/>
          </a:xfrm>
          <a:prstGeom prst="roundRect">
            <a:avLst>
              <a:gd name="adj" fmla="val 4762"/>
            </a:avLst>
          </a:prstGeom>
          <a:solidFill>
            <a:srgbClr val="F0F4F7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548640" y="182880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</a:t>
            </a:r>
            <a:endParaRPr lang="zh-CN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24688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500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</a:t>
            </a:r>
            <a:endParaRPr lang="zh-CN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29260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计入 0 天</a:t>
            </a:r>
            <a:endParaRPr lang="zh-CN" sz="1800" dirty="0"/>
          </a:p>
        </p:txBody>
      </p:sp>
      <p:sp>
        <p:nvSpPr>
          <p:cNvPr id="10" name="Shape 7"/>
          <p:cNvSpPr/>
          <p:nvPr/>
        </p:nvSpPr>
        <p:spPr>
          <a:xfrm>
            <a:off x="2834640" y="1691640"/>
            <a:ext cx="2103120" cy="1920240"/>
          </a:xfrm>
          <a:prstGeom prst="roundRect">
            <a:avLst>
              <a:gd name="adj" fmla="val 4762"/>
            </a:avLst>
          </a:prstGeom>
          <a:solidFill>
            <a:srgbClr val="F0F4F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834640" y="182880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2028</a:t>
            </a:r>
            <a:endParaRPr lang="zh-CN" sz="2600" dirty="0"/>
          </a:p>
        </p:txBody>
      </p:sp>
      <p:sp>
        <p:nvSpPr>
          <p:cNvPr id="12" name="Text 9"/>
          <p:cNvSpPr txBox="1"/>
          <p:nvPr/>
        </p:nvSpPr>
        <p:spPr>
          <a:xfrm>
            <a:off x="2834640" y="24688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500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</a:t>
            </a:r>
            <a:endParaRPr lang="zh-CN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2834640" y="29260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计入 0 天</a:t>
            </a:r>
            <a:endParaRPr lang="zh-CN" sz="1800" dirty="0"/>
          </a:p>
        </p:txBody>
      </p:sp>
      <p:sp>
        <p:nvSpPr>
          <p:cNvPr id="14" name="Shape 11"/>
          <p:cNvSpPr/>
          <p:nvPr/>
        </p:nvSpPr>
        <p:spPr>
          <a:xfrm>
            <a:off x="5120640" y="1691640"/>
            <a:ext cx="2103120" cy="1920240"/>
          </a:xfrm>
          <a:prstGeom prst="roundRect">
            <a:avLst>
              <a:gd name="adj" fmla="val 4762"/>
            </a:avLst>
          </a:prstGeom>
          <a:solidFill>
            <a:srgbClr val="3B4BA0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120640" y="182880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2029</a:t>
            </a:r>
            <a:endParaRPr lang="zh-CN" sz="2600" dirty="0"/>
          </a:p>
        </p:txBody>
      </p:sp>
      <p:sp>
        <p:nvSpPr>
          <p:cNvPr id="16" name="Text 13"/>
          <p:cNvSpPr txBox="1"/>
          <p:nvPr/>
        </p:nvSpPr>
        <p:spPr>
          <a:xfrm>
            <a:off x="5120640" y="24688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5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在美 300 天</a:t>
            </a:r>
            <a:endParaRPr lang="zh-CN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120640" y="29260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计入 300 天</a:t>
            </a:r>
            <a:endParaRPr lang="zh-CN" sz="1800" dirty="0"/>
          </a:p>
        </p:txBody>
      </p:sp>
      <p:sp>
        <p:nvSpPr>
          <p:cNvPr id="18" name="Shape 15"/>
          <p:cNvSpPr/>
          <p:nvPr/>
        </p:nvSpPr>
        <p:spPr>
          <a:xfrm>
            <a:off x="7315200" y="2651760"/>
            <a:ext cx="411480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7818120" y="1691640"/>
            <a:ext cx="3824935" cy="1920240"/>
          </a:xfrm>
          <a:prstGeom prst="roundRect">
            <a:avLst>
              <a:gd name="adj" fmla="val 4762"/>
            </a:avLst>
          </a:prstGeom>
          <a:solidFill>
            <a:srgbClr val="13233A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8092440" y="182880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加权合计</a:t>
            </a:r>
            <a:endParaRPr lang="zh-CN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8092440" y="2194560"/>
            <a:ext cx="32762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300 + 0 + 0 = 300</a:t>
            </a:r>
            <a:endParaRPr lang="zh-CN" sz="2200" dirty="0"/>
          </a:p>
        </p:txBody>
      </p:sp>
      <p:sp>
        <p:nvSpPr>
          <p:cNvPr id="22" name="Text 19"/>
          <p:cNvSpPr txBox="1"/>
          <p:nvPr/>
        </p:nvSpPr>
        <p:spPr>
          <a:xfrm>
            <a:off x="8092440" y="2788920"/>
            <a:ext cx="32762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300 ≥ 183，当年 300 ≥ 31</a:t>
            </a:r>
            <a:endParaRPr lang="zh-CN" sz="1500" dirty="0"/>
          </a:p>
          <a:p>
            <a:pPr indent="0" marL="0">
              <a:buNone/>
            </a:pPr>
            <a:r>
              <a:rPr lang="zh-CN" sz="15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 满足 SPT</a:t>
            </a:r>
            <a:endParaRPr lang="zh-CN" sz="1500" dirty="0"/>
          </a:p>
        </p:txBody>
      </p:sp>
      <p:sp>
        <p:nvSpPr>
          <p:cNvPr id="23" name="Shape 20"/>
          <p:cNvSpPr/>
          <p:nvPr/>
        </p:nvSpPr>
        <p:spPr>
          <a:xfrm>
            <a:off x="548640" y="3886200"/>
            <a:ext cx="11094415" cy="1920240"/>
          </a:xfrm>
          <a:prstGeom prst="roundRect">
            <a:avLst>
              <a:gd name="adj" fmla="val 4762"/>
            </a:avLst>
          </a:prstGeom>
          <a:solidFill>
            <a:srgbClr val="E3F1F3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3886200"/>
            <a:ext cx="1036289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 秋入学 → 豁免年 2024–2028 → 2029 年首次计入天数</a:t>
            </a:r>
            <a:endParaRPr lang="zh-CN" sz="16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若 2029 年在美 300 天，该年已满足 183 天加权测试</a:t>
            </a:r>
            <a:endParaRPr lang="zh-CN" sz="1600" dirty="0"/>
          </a:p>
          <a:p>
            <a:pPr marL="203200" indent="-203200"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示意，非个案：居民起算日须用 Pub. 519 复核</a:t>
            </a:r>
            <a:endParaRPr lang="zh-CN" sz="160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来源：O5 IRS 学生豁免页面；Pub. 4756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32</a:t>
            </a:fld>
            <a:endParaRPr lang="zh-CN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15–35′ · SPT 公式与例题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判断流程：孩子是否满足 SPT？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2464994" cy="4114800"/>
          </a:xfrm>
          <a:prstGeom prst="roundRect">
            <a:avLst>
              <a:gd name="adj" fmla="val 3710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468880"/>
            <a:ext cx="200779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这一年是豁免年吗？</a:t>
            </a:r>
            <a:endParaRPr lang="zh-CN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520440"/>
            <a:ext cx="502920" cy="329184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</a:t>
            </a:r>
            <a:endParaRPr lang="zh-CN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1417320" y="3474720"/>
            <a:ext cx="141343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该年天数按 0 计</a:t>
            </a:r>
            <a:endParaRPr lang="zh-CN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4480560"/>
            <a:ext cx="502920" cy="329184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否</a:t>
            </a:r>
            <a:endParaRPr lang="zh-CN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1417320" y="4434840"/>
            <a:ext cx="141343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按实际天数计</a:t>
            </a:r>
            <a:endParaRPr lang="zh-CN" sz="1400" dirty="0"/>
          </a:p>
        </p:txBody>
      </p:sp>
      <p:sp>
        <p:nvSpPr>
          <p:cNvPr id="12" name="Shape 9"/>
          <p:cNvSpPr/>
          <p:nvPr/>
        </p:nvSpPr>
        <p:spPr>
          <a:xfrm>
            <a:off x="3068498" y="3657600"/>
            <a:ext cx="301752" cy="0"/>
          </a:xfrm>
          <a:prstGeom prst="line">
            <a:avLst/>
          </a:prstGeom>
          <a:noFill/>
          <a:ln w="3175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3425114" y="1600200"/>
            <a:ext cx="2464994" cy="4114800"/>
          </a:xfrm>
          <a:prstGeom prst="roundRect">
            <a:avLst>
              <a:gd name="adj" fmla="val 3710"/>
            </a:avLst>
          </a:prstGeom>
          <a:solidFill>
            <a:srgbClr val="F0F4F7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653714" y="182880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3653714" y="2468880"/>
            <a:ext cx="200779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当年在美 ≥ 31 天吗？</a:t>
            </a:r>
            <a:endParaRPr lang="zh-CN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3653714" y="3520440"/>
            <a:ext cx="502920" cy="329184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</a:t>
            </a:r>
            <a:endParaRPr lang="zh-CN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4293794" y="3474720"/>
            <a:ext cx="141343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继续第 3 步</a:t>
            </a:r>
            <a:endParaRPr lang="zh-CN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3653714" y="4480560"/>
            <a:ext cx="502920" cy="329184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否</a:t>
            </a:r>
            <a:endParaRPr lang="zh-CN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4293794" y="4434840"/>
            <a:ext cx="141343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不满足 SPT</a:t>
            </a:r>
            <a:endParaRPr lang="zh-CN" sz="1400" dirty="0"/>
          </a:p>
        </p:txBody>
      </p:sp>
      <p:sp>
        <p:nvSpPr>
          <p:cNvPr id="20" name="Shape 17"/>
          <p:cNvSpPr/>
          <p:nvPr/>
        </p:nvSpPr>
        <p:spPr>
          <a:xfrm>
            <a:off x="5944972" y="3657600"/>
            <a:ext cx="301752" cy="0"/>
          </a:xfrm>
          <a:prstGeom prst="line">
            <a:avLst/>
          </a:prstGeom>
          <a:noFill/>
          <a:ln w="3175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21" name="Shape 18"/>
          <p:cNvSpPr/>
          <p:nvPr/>
        </p:nvSpPr>
        <p:spPr>
          <a:xfrm>
            <a:off x="6301588" y="1600200"/>
            <a:ext cx="2464994" cy="4114800"/>
          </a:xfrm>
          <a:prstGeom prst="roundRect">
            <a:avLst>
              <a:gd name="adj" fmla="val 3710"/>
            </a:avLst>
          </a:prstGeom>
          <a:solidFill>
            <a:srgbClr val="F0F4F7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530188" y="182880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6530188" y="2468880"/>
            <a:ext cx="200779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加权合计 ≥ 183 吗？</a:t>
            </a:r>
            <a:endParaRPr lang="zh-CN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6530188" y="3520440"/>
            <a:ext cx="502920" cy="329184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</a:t>
            </a:r>
            <a:endParaRPr lang="zh-CN" sz="1300" dirty="0"/>
          </a:p>
        </p:txBody>
      </p:sp>
      <p:sp>
        <p:nvSpPr>
          <p:cNvPr id="25" name="Text 22"/>
          <p:cNvSpPr txBox="1"/>
          <p:nvPr/>
        </p:nvSpPr>
        <p:spPr>
          <a:xfrm>
            <a:off x="7170268" y="3474720"/>
            <a:ext cx="141343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满足 SPT</a:t>
            </a:r>
            <a:endParaRPr lang="zh-CN" sz="1400" dirty="0"/>
          </a:p>
        </p:txBody>
      </p:sp>
      <p:sp>
        <p:nvSpPr>
          <p:cNvPr id="26" name="Text 23"/>
          <p:cNvSpPr txBox="1"/>
          <p:nvPr/>
        </p:nvSpPr>
        <p:spPr>
          <a:xfrm>
            <a:off x="6530188" y="4480560"/>
            <a:ext cx="502920" cy="329184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否</a:t>
            </a:r>
            <a:endParaRPr lang="zh-CN" sz="1300" dirty="0"/>
          </a:p>
        </p:txBody>
      </p:sp>
      <p:sp>
        <p:nvSpPr>
          <p:cNvPr id="27" name="Text 24"/>
          <p:cNvSpPr txBox="1"/>
          <p:nvPr/>
        </p:nvSpPr>
        <p:spPr>
          <a:xfrm>
            <a:off x="7170268" y="4434840"/>
            <a:ext cx="141343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不满足 SPT</a:t>
            </a:r>
            <a:endParaRPr lang="zh-CN" sz="1400" dirty="0"/>
          </a:p>
        </p:txBody>
      </p:sp>
      <p:sp>
        <p:nvSpPr>
          <p:cNvPr id="28" name="Shape 25"/>
          <p:cNvSpPr/>
          <p:nvPr/>
        </p:nvSpPr>
        <p:spPr>
          <a:xfrm>
            <a:off x="8821445" y="3657600"/>
            <a:ext cx="301752" cy="0"/>
          </a:xfrm>
          <a:prstGeom prst="line">
            <a:avLst/>
          </a:prstGeom>
          <a:noFill/>
          <a:ln w="3175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29" name="Shape 26"/>
          <p:cNvSpPr/>
          <p:nvPr/>
        </p:nvSpPr>
        <p:spPr>
          <a:xfrm>
            <a:off x="9178061" y="1600200"/>
            <a:ext cx="2464994" cy="4114800"/>
          </a:xfrm>
          <a:prstGeom prst="roundRect">
            <a:avLst>
              <a:gd name="adj" fmla="val 3710"/>
            </a:avLst>
          </a:prstGeom>
          <a:solidFill>
            <a:srgbClr val="F0F4F7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406661" y="182880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zh-CN" sz="1600" dirty="0"/>
          </a:p>
        </p:txBody>
      </p:sp>
      <p:sp>
        <p:nvSpPr>
          <p:cNvPr id="31" name="Text 28"/>
          <p:cNvSpPr txBox="1"/>
          <p:nvPr/>
        </p:nvSpPr>
        <p:spPr>
          <a:xfrm>
            <a:off x="9406661" y="2468880"/>
            <a:ext cx="200779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起算日与例外</a:t>
            </a:r>
            <a:endParaRPr lang="zh-CN" sz="1800" dirty="0"/>
          </a:p>
        </p:txBody>
      </p:sp>
      <p:sp>
        <p:nvSpPr>
          <p:cNvPr id="32" name="Text 29"/>
          <p:cNvSpPr txBox="1"/>
          <p:nvPr/>
        </p:nvSpPr>
        <p:spPr>
          <a:xfrm>
            <a:off x="9406661" y="3520440"/>
            <a:ext cx="200779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居民起算日用 Pub. 519 复核；Closer connection 等例外另核。</a:t>
            </a:r>
            <a:endParaRPr lang="zh-CN" sz="1400" dirty="0"/>
          </a:p>
        </p:txBody>
      </p:sp>
      <p:sp>
        <p:nvSpPr>
          <p:cNvPr id="33" name="Text 30"/>
          <p:cNvSpPr txBox="1"/>
          <p:nvPr/>
        </p:nvSpPr>
        <p:spPr>
          <a:xfrm>
            <a:off x="9406661" y="493776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34" name="Text 31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来源：O5 IRS 学生豁免页面（第 1–3 步）；第 4 步含未核对项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33</a:t>
            </a:fld>
            <a:endParaRPr lang="zh-CN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15–35′ · 练习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练习：判断三位学生的 SPT 起点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3383280"/>
          </a:xfrm>
          <a:prstGeom prst="roundRect">
            <a:avLst>
              <a:gd name="adj" fmla="val 2703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783080"/>
            <a:ext cx="548640" cy="548640"/>
          </a:xfrm>
          <a:prstGeom prst="ellipse">
            <a:avLst/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endParaRPr lang="zh-CN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554480" y="17830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学生 (a)</a:t>
            </a:r>
            <a:endParaRPr lang="zh-CN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560320"/>
            <a:ext cx="296661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 秋入学</a:t>
            </a:r>
            <a:endParaRPr lang="zh-CN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379476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豁免年：＿＿＿＿＿＿＿＿</a:t>
            </a:r>
            <a:endParaRPr lang="zh-CN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429768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天数自 ＿＿＿＿ 年起计入</a:t>
            </a:r>
            <a:endParaRPr lang="zh-CN" sz="1500" dirty="0"/>
          </a:p>
        </p:txBody>
      </p:sp>
      <p:sp>
        <p:nvSpPr>
          <p:cNvPr id="11" name="Shape 8"/>
          <p:cNvSpPr/>
          <p:nvPr/>
        </p:nvSpPr>
        <p:spPr>
          <a:xfrm>
            <a:off x="4338218" y="1554480"/>
            <a:ext cx="3515258" cy="3383280"/>
          </a:xfrm>
          <a:prstGeom prst="roundRect">
            <a:avLst>
              <a:gd name="adj" fmla="val 2703"/>
            </a:avLst>
          </a:prstGeom>
          <a:solidFill>
            <a:srgbClr val="F0F4F7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612538" y="1783080"/>
            <a:ext cx="548640" cy="548640"/>
          </a:xfrm>
          <a:prstGeom prst="ellipse">
            <a:avLst/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</a:t>
            </a:r>
            <a:endParaRPr lang="zh-CN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5344058" y="17830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学生 (b)</a:t>
            </a:r>
            <a:endParaRPr lang="zh-CN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4612538" y="2560320"/>
            <a:ext cx="296661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春入学</a:t>
            </a:r>
            <a:endParaRPr lang="zh-CN" sz="1600" dirty="0"/>
          </a:p>
          <a:p>
            <a:pPr indent="0" marL="0">
              <a:buNone/>
            </a:pPr>
            <a:r>
              <a:rPr lang="zh-CN" sz="16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 暑期实习</a:t>
            </a:r>
            <a:endParaRPr lang="zh-CN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4612538" y="379476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豁免年：＿＿＿＿＿＿＿＿</a:t>
            </a:r>
            <a:endParaRPr lang="zh-CN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4612538" y="429768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天数自 ＿＿＿＿ 年起计入</a:t>
            </a:r>
            <a:endParaRPr lang="zh-CN" sz="1500" dirty="0"/>
          </a:p>
        </p:txBody>
      </p:sp>
      <p:sp>
        <p:nvSpPr>
          <p:cNvPr id="17" name="Shape 14"/>
          <p:cNvSpPr/>
          <p:nvPr/>
        </p:nvSpPr>
        <p:spPr>
          <a:xfrm>
            <a:off x="8127797" y="1554480"/>
            <a:ext cx="3515258" cy="3383280"/>
          </a:xfrm>
          <a:prstGeom prst="roundRect">
            <a:avLst>
              <a:gd name="adj" fmla="val 2703"/>
            </a:avLst>
          </a:prstGeom>
          <a:solidFill>
            <a:srgbClr val="F0F4F7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8402117" y="1783080"/>
            <a:ext cx="548640" cy="548640"/>
          </a:xfrm>
          <a:prstGeom prst="ellipse">
            <a:avLst/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</a:t>
            </a:r>
            <a:endParaRPr lang="zh-CN" sz="2000" dirty="0"/>
          </a:p>
        </p:txBody>
      </p:sp>
      <p:sp>
        <p:nvSpPr>
          <p:cNvPr id="19" name="Text 16"/>
          <p:cNvSpPr txBox="1"/>
          <p:nvPr/>
        </p:nvSpPr>
        <p:spPr>
          <a:xfrm>
            <a:off x="9133637" y="17830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学生 (c)</a:t>
            </a:r>
            <a:endParaRPr lang="zh-CN" sz="1800" dirty="0"/>
          </a:p>
        </p:txBody>
      </p:sp>
      <p:sp>
        <p:nvSpPr>
          <p:cNvPr id="20" name="Text 17"/>
          <p:cNvSpPr txBox="1"/>
          <p:nvPr/>
        </p:nvSpPr>
        <p:spPr>
          <a:xfrm>
            <a:off x="8402117" y="2560320"/>
            <a:ext cx="296661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 秋入学</a:t>
            </a:r>
            <a:endParaRPr lang="zh-CN" sz="1600" dirty="0"/>
          </a:p>
          <a:p>
            <a:pPr indent="0" marL="0">
              <a:buNone/>
            </a:pPr>
            <a:r>
              <a:rPr lang="zh-CN" sz="16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2028 毕业后 OPT</a:t>
            </a:r>
            <a:endParaRPr lang="zh-CN" sz="1600" dirty="0"/>
          </a:p>
          <a:p>
            <a:pPr indent="0" marL="0">
              <a:buNone/>
            </a:pPr>
            <a:r>
              <a:rPr lang="zh-CN" sz="16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2029 换 H-1B</a:t>
            </a:r>
            <a:endParaRPr lang="zh-CN" sz="1600" dirty="0"/>
          </a:p>
        </p:txBody>
      </p:sp>
      <p:sp>
        <p:nvSpPr>
          <p:cNvPr id="21" name="Text 18"/>
          <p:cNvSpPr txBox="1"/>
          <p:nvPr/>
        </p:nvSpPr>
        <p:spPr>
          <a:xfrm>
            <a:off x="8402117" y="379476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豁免年：＿＿＿＿＿＿＿＿</a:t>
            </a:r>
            <a:endParaRPr lang="zh-CN" sz="1500" dirty="0"/>
          </a:p>
        </p:txBody>
      </p:sp>
      <p:sp>
        <p:nvSpPr>
          <p:cNvPr id="22" name="Text 19"/>
          <p:cNvSpPr txBox="1"/>
          <p:nvPr/>
        </p:nvSpPr>
        <p:spPr>
          <a:xfrm>
            <a:off x="8402117" y="429768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天数自 ＿＿＿＿ 年起计入</a:t>
            </a:r>
            <a:endParaRPr lang="zh-CN" sz="1500" dirty="0"/>
          </a:p>
        </p:txBody>
      </p:sp>
      <p:sp>
        <p:nvSpPr>
          <p:cNvPr id="23" name="Shape 20"/>
          <p:cNvSpPr/>
          <p:nvPr/>
        </p:nvSpPr>
        <p:spPr>
          <a:xfrm>
            <a:off x="548640" y="5166360"/>
            <a:ext cx="11094415" cy="731520"/>
          </a:xfrm>
          <a:prstGeom prst="roundRect">
            <a:avLst>
              <a:gd name="adj" fmla="val 12500"/>
            </a:avLst>
          </a:prstGeom>
          <a:solidFill>
            <a:srgbClr val="E3F1F3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5166360"/>
            <a:ext cx="103628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提示：豁免年共 5 个日历年。暑期实习、OPT、H-1B，会不会改变豁免计数？</a:t>
            </a:r>
            <a:endParaRPr lang="zh-CN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34</a:t>
            </a:fld>
            <a:endParaRPr lang="zh-CN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15–35′ · 练习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参考要点</a:t>
            </a:r>
            <a:endParaRPr lang="zh-CN" sz="2800" dirty="0"/>
          </a:p>
        </p:txBody>
      </p:sp>
      <p:graphicFrame>
        <p:nvGraphicFramePr>
          <p:cNvPr id="3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94415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1737360"/>
                <a:gridCol w="2103120"/>
                <a:gridCol w="3230575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学生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豁免年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天数自哪年起计入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要点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(a) 2023 秋入学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2023–2027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2028 年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 个日历年：2023、2024、2025、2026、2027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(b) 2025 春入学，2027 暑期实习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2025–2029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2030 年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暑期实习不改变豁免计数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(c) 2024 秋入学，2028 毕业后 OPT，2029 换 H-1B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2024–2028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2029 年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H-1B 不属豁免类别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548640" y="4937760"/>
            <a:ext cx="11094415" cy="822960"/>
          </a:xfrm>
          <a:prstGeom prst="roundRect">
            <a:avLst>
              <a:gd name="adj" fmla="val 11111"/>
            </a:avLst>
          </a:prstGeom>
          <a:solidFill>
            <a:srgbClr val="FFF3CC"/>
          </a:solidFill>
          <a:ln/>
        </p:spPr>
      </p:sp>
      <p:sp>
        <p:nvSpPr>
          <p:cNvPr id="7" name="Text 3"/>
          <p:cNvSpPr txBox="1"/>
          <p:nvPr/>
        </p:nvSpPr>
        <p:spPr>
          <a:xfrm>
            <a:off x="914400" y="4937760"/>
            <a:ext cx="103628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居民起算日以 Pub. 519 复核；上表只回答“豁免年”与“天数自哪年起计入”。</a:t>
            </a:r>
            <a:endParaRPr lang="zh-CN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来源：O5 IRS 学生豁免页面；Pub. 4756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35</a:t>
            </a:fld>
            <a:endParaRPr lang="zh-CN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35–50′ · Form 8843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Form 8843：主张“排除天数”的声明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待复核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645920"/>
            <a:ext cx="11094415" cy="1783080"/>
          </a:xfrm>
          <a:prstGeom prst="roundRect">
            <a:avLst>
              <a:gd name="adj" fmla="val 5128"/>
            </a:avLst>
          </a:prstGeom>
          <a:solidFill>
            <a:srgbClr val="E3F1F3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1005840" y="2194560"/>
            <a:ext cx="2926080" cy="685800"/>
          </a:xfrm>
          <a:prstGeom prst="roundRect">
            <a:avLst>
              <a:gd name="adj" fmla="val 16000"/>
            </a:avLst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按时提交 8843</a:t>
            </a:r>
            <a:endParaRPr lang="zh-CN" sz="1800" dirty="0"/>
          </a:p>
        </p:txBody>
      </p:sp>
      <p:sp>
        <p:nvSpPr>
          <p:cNvPr id="8" name="Shape 5"/>
          <p:cNvSpPr/>
          <p:nvPr/>
        </p:nvSpPr>
        <p:spPr>
          <a:xfrm>
            <a:off x="4114800" y="2537460"/>
            <a:ext cx="640080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9" name="Text 6"/>
          <p:cNvSpPr txBox="1"/>
          <p:nvPr/>
        </p:nvSpPr>
        <p:spPr>
          <a:xfrm>
            <a:off x="5029200" y="1645920"/>
            <a:ext cx="6248095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被主张排除的天数，不计入 SPT</a:t>
            </a:r>
            <a:endParaRPr lang="zh-CN" sz="2100" dirty="0"/>
          </a:p>
        </p:txBody>
      </p:sp>
      <p:sp>
        <p:nvSpPr>
          <p:cNvPr id="10" name="Shape 7"/>
          <p:cNvSpPr/>
          <p:nvPr/>
        </p:nvSpPr>
        <p:spPr>
          <a:xfrm>
            <a:off x="548640" y="3703320"/>
            <a:ext cx="11094415" cy="1783080"/>
          </a:xfrm>
          <a:prstGeom prst="roundRect">
            <a:avLst>
              <a:gd name="adj" fmla="val 5128"/>
            </a:avLst>
          </a:prstGeom>
          <a:solidFill>
            <a:srgbClr val="FFF3CC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005840" y="4251960"/>
            <a:ext cx="2926080" cy="685800"/>
          </a:xfrm>
          <a:prstGeom prst="roundRect">
            <a:avLst>
              <a:gd name="adj" fmla="val 16000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漏报</a:t>
            </a:r>
            <a:endParaRPr lang="zh-CN" sz="1800" dirty="0"/>
          </a:p>
        </p:txBody>
      </p:sp>
      <p:sp>
        <p:nvSpPr>
          <p:cNvPr id="12" name="Shape 9"/>
          <p:cNvSpPr/>
          <p:nvPr/>
        </p:nvSpPr>
        <p:spPr>
          <a:xfrm>
            <a:off x="4114800" y="4594860"/>
            <a:ext cx="640080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3" name="Text 10"/>
          <p:cNvSpPr txBox="1"/>
          <p:nvPr/>
        </p:nvSpPr>
        <p:spPr>
          <a:xfrm>
            <a:off x="5029200" y="3703320"/>
            <a:ext cx="6248095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无金钱罚款；但被排除的天数，可能被计入 SPT</a:t>
            </a:r>
            <a:endParaRPr lang="zh-CN" sz="2100" dirty="0"/>
          </a:p>
        </p:txBody>
      </p:sp>
      <p:sp>
        <p:nvSpPr>
          <p:cNvPr id="14" name="Text 11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来源：X4 Form 8843 二手资料（讲前回 Form 8843 说明书、Pub. 519 复核）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36</a:t>
            </a:fld>
            <a:endParaRPr lang="zh-CN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35–50′ · Form 8843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Form 8843 的两个截止日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待复核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5410048" cy="4297680"/>
          </a:xfrm>
          <a:prstGeom prst="roundRect">
            <a:avLst>
              <a:gd name="adj" fmla="val 2128"/>
            </a:avLst>
          </a:prstGeom>
          <a:solidFill>
            <a:srgbClr val="E3F1F3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960120" y="1783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截止日</a:t>
            </a:r>
            <a:endParaRPr lang="zh-CN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960120" y="2057400"/>
            <a:ext cx="458708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80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4/15</a:t>
            </a:r>
            <a:endParaRPr lang="zh-CN" sz="8000" dirty="0"/>
          </a:p>
        </p:txBody>
      </p:sp>
      <p:sp>
        <p:nvSpPr>
          <p:cNvPr id="9" name="Text 6"/>
          <p:cNvSpPr txBox="1"/>
          <p:nvPr/>
        </p:nvSpPr>
        <p:spPr>
          <a:xfrm>
            <a:off x="960120" y="3611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适用情形</a:t>
            </a:r>
            <a:endParaRPr lang="zh-CN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960120" y="3913632"/>
            <a:ext cx="45870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有须预扣的美国工资，并报 1040-NR</a:t>
            </a:r>
            <a:endParaRPr lang="zh-CN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960120" y="4892040"/>
            <a:ext cx="2651760" cy="502920"/>
          </a:xfrm>
          <a:prstGeom prst="roundRect">
            <a:avLst>
              <a:gd name="adj" fmla="val 18182"/>
            </a:avLst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随 1040-NR 一起提交</a:t>
            </a:r>
            <a:endParaRPr lang="zh-CN" sz="1500" dirty="0"/>
          </a:p>
        </p:txBody>
      </p:sp>
      <p:sp>
        <p:nvSpPr>
          <p:cNvPr id="12" name="Shape 9"/>
          <p:cNvSpPr/>
          <p:nvPr/>
        </p:nvSpPr>
        <p:spPr>
          <a:xfrm>
            <a:off x="6233008" y="1554480"/>
            <a:ext cx="5410048" cy="4297680"/>
          </a:xfrm>
          <a:prstGeom prst="roundRect">
            <a:avLst>
              <a:gd name="adj" fmla="val 2128"/>
            </a:avLst>
          </a:prstGeom>
          <a:solidFill>
            <a:srgbClr val="E6E9F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644488" y="1783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截止日</a:t>
            </a:r>
            <a:endParaRPr lang="zh-CN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6644488" y="2057400"/>
            <a:ext cx="458708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8000" b="1" dirty="0">
                <a:solidFill>
                  <a:srgbClr val="3B4B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6/15</a:t>
            </a:r>
            <a:endParaRPr lang="zh-CN" sz="8000" dirty="0"/>
          </a:p>
        </p:txBody>
      </p:sp>
      <p:sp>
        <p:nvSpPr>
          <p:cNvPr id="15" name="Text 12"/>
          <p:cNvSpPr txBox="1"/>
          <p:nvPr/>
        </p:nvSpPr>
        <p:spPr>
          <a:xfrm>
            <a:off x="6644488" y="3611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适用情形</a:t>
            </a:r>
            <a:endParaRPr lang="zh-CN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6644488" y="3913632"/>
            <a:ext cx="45870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无此类工资，或无需报税</a:t>
            </a:r>
            <a:endParaRPr lang="zh-CN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6644488" y="4892040"/>
            <a:ext cx="2651760" cy="502920"/>
          </a:xfrm>
          <a:prstGeom prst="roundRect">
            <a:avLst>
              <a:gd name="adj" fmla="val 18182"/>
            </a:avLst>
          </a:prstGeom>
          <a:solidFill>
            <a:srgbClr val="3B4BA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单独寄送</a:t>
            </a:r>
            <a:endParaRPr lang="zh-CN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来源：X4 Form 8843 二手资料（讲前回 Form 8843 说明书复核）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37</a:t>
            </a:fld>
            <a:endParaRPr lang="zh-CN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35–50′ · 常见说法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三句常见说法，三个条件</a:t>
            </a:r>
            <a:endParaRPr lang="zh-CN" sz="2800" dirty="0"/>
          </a:p>
        </p:txBody>
      </p:sp>
      <p:graphicFrame>
        <p:nvGraphicFramePr>
          <p:cNvPr id="3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94415" cy="914400"/>
        </p:xfrm>
        <a:graphic>
          <a:graphicData uri="http://schemas.openxmlformats.org/drawingml/2006/table">
            <a:tbl>
              <a:tblPr/>
              <a:tblGrid>
                <a:gridCol w="4206240"/>
                <a:gridCol w="6888175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常见说法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条件化表述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10972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学生在豁免期内没有任何申报义务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6E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豁免年仍须按情形提交 8843；有美国来源收入时另有 1040-NR 义务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2E9"/>
                    </a:solidFill>
                  </a:tcPr>
                </a:tc>
              </a:tr>
              <a:tr h="12801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学生期间收到父母大额赠与，要报 3520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6E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3520 Part IV 的义务人是 U.S. person；仍为非居民时通常不是申报人，成为美国税务居民之后所收赠与才落入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2E9"/>
                    </a:solidFill>
                  </a:tcPr>
                </a:tc>
              </a:tr>
              <a:tr h="10972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Form 8843 每年 4/15 前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6E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分两种到期日：随 1040-NR（有预扣工资）4/15；单独寄送或无预扣工资 6/15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2E9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说明书；X4 Form 8843 二手资料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38</a:t>
            </a:fld>
            <a:endParaRPr lang="zh-CN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50–70′ · 居民前盘点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“居民前窗口”：成为居民之前的这几年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645920"/>
            <a:ext cx="7589520" cy="1737360"/>
          </a:xfrm>
          <a:prstGeom prst="roundRect">
            <a:avLst>
              <a:gd name="adj" fmla="val 5263"/>
            </a:avLst>
          </a:prstGeom>
          <a:solidFill>
            <a:srgbClr val="1B7F8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182880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居民前窗口</a:t>
            </a:r>
            <a:endParaRPr lang="zh-CN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2468880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看清家底：盘点、留档、核对（示意：陈家儿子 2024–2028）</a:t>
            </a:r>
            <a:endParaRPr lang="zh-CN" sz="1600" dirty="0"/>
          </a:p>
        </p:txBody>
      </p:sp>
      <p:sp>
        <p:nvSpPr>
          <p:cNvPr id="8" name="Shape 5"/>
          <p:cNvSpPr/>
          <p:nvPr/>
        </p:nvSpPr>
        <p:spPr>
          <a:xfrm>
            <a:off x="8229600" y="2514600"/>
            <a:ext cx="365760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9" name="Shape 6"/>
          <p:cNvSpPr/>
          <p:nvPr/>
        </p:nvSpPr>
        <p:spPr>
          <a:xfrm>
            <a:off x="8686800" y="1645920"/>
            <a:ext cx="2956255" cy="1737360"/>
          </a:xfrm>
          <a:prstGeom prst="roundRect">
            <a:avLst>
              <a:gd name="adj" fmla="val 5263"/>
            </a:avLst>
          </a:prstGeom>
          <a:solidFill>
            <a:srgbClr val="3B4BA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961120" y="18288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2029 起</a:t>
            </a:r>
            <a:endParaRPr lang="zh-CN" sz="2400" dirty="0"/>
          </a:p>
        </p:txBody>
      </p:sp>
      <p:sp>
        <p:nvSpPr>
          <p:cNvPr id="11" name="Text 8"/>
          <p:cNvSpPr txBox="1"/>
          <p:nvPr/>
        </p:nvSpPr>
        <p:spPr>
          <a:xfrm>
            <a:off x="8961120" y="2468880"/>
            <a:ext cx="24076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成为美国税务居民（示意）：依规申报</a:t>
            </a:r>
            <a:endParaRPr lang="zh-CN" sz="1500" dirty="0"/>
          </a:p>
        </p:txBody>
      </p:sp>
      <p:sp>
        <p:nvSpPr>
          <p:cNvPr id="12" name="Shape 9"/>
          <p:cNvSpPr/>
          <p:nvPr/>
        </p:nvSpPr>
        <p:spPr>
          <a:xfrm>
            <a:off x="548640" y="3749040"/>
            <a:ext cx="11094415" cy="1463040"/>
          </a:xfrm>
          <a:prstGeom prst="roundRect">
            <a:avLst>
              <a:gd name="adj" fmla="val 6250"/>
            </a:avLst>
          </a:prstGeom>
          <a:solidFill>
            <a:srgbClr val="FFF3CC"/>
          </a:solidFill>
          <a:ln/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4251960"/>
            <a:ext cx="457200" cy="45720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645920" y="3749040"/>
            <a:ext cx="963137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1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居民前盘点，是为了看清家底；成为居民后仍须依规申报，不得用于隐匿。</a:t>
            </a:r>
            <a:endParaRPr lang="zh-CN" sz="2100" dirty="0"/>
          </a:p>
        </p:txBody>
      </p:sp>
      <p:sp>
        <p:nvSpPr>
          <p:cNvPr id="15" name="Text 11"/>
          <p:cNvSpPr txBox="1"/>
          <p:nvPr/>
        </p:nvSpPr>
        <p:spPr>
          <a:xfrm>
            <a:off x="548640" y="544068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盘点的五件事，见下一页。</a:t>
            </a:r>
            <a:endParaRPr lang="zh-CN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39</a:t>
            </a:fld>
            <a:endParaRPr lang="zh-CN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50–70′ · 居民前盘点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居民前盘点：五件事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11094415" cy="749808"/>
          </a:xfrm>
          <a:prstGeom prst="roundRect">
            <a:avLst>
              <a:gd name="adj" fmla="val 12195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777240" y="1682496"/>
            <a:ext cx="493776" cy="493776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1554480" y="1554480"/>
            <a:ext cx="8076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盘点并保留赠与与资金来源文件</a:t>
            </a:r>
            <a:endParaRPr lang="zh-CN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0271455" y="1792224"/>
            <a:ext cx="1097280" cy="274320"/>
          </a:xfrm>
          <a:prstGeom prst="roundRect">
            <a:avLst>
              <a:gd name="adj" fmla="val 50000"/>
            </a:avLst>
          </a:prstGeom>
          <a:solidFill>
            <a:srgbClr val="E3F1F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衔接 S2</a:t>
            </a:r>
            <a:endParaRPr lang="zh-CN" sz="1200" dirty="0"/>
          </a:p>
        </p:txBody>
      </p:sp>
      <p:sp>
        <p:nvSpPr>
          <p:cNvPr id="9" name="Shape 6"/>
          <p:cNvSpPr/>
          <p:nvPr/>
        </p:nvSpPr>
        <p:spPr>
          <a:xfrm>
            <a:off x="548640" y="2432304"/>
            <a:ext cx="11094415" cy="749808"/>
          </a:xfrm>
          <a:prstGeom prst="roundRect">
            <a:avLst>
              <a:gd name="adj" fmla="val 12195"/>
            </a:avLst>
          </a:prstGeom>
          <a:solidFill>
            <a:srgbClr val="F0F4F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777240" y="2560320"/>
            <a:ext cx="493776" cy="493776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1554480" y="2432304"/>
            <a:ext cx="8076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评估进入美国税务体系前的持仓：加拿大共同基金、ETF 的 PFIC 与账户申报</a:t>
            </a:r>
            <a:endParaRPr lang="zh-CN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10500055" y="2651760"/>
            <a:ext cx="868680" cy="310896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13" name="Shape 10"/>
          <p:cNvSpPr/>
          <p:nvPr/>
        </p:nvSpPr>
        <p:spPr>
          <a:xfrm>
            <a:off x="548640" y="3310128"/>
            <a:ext cx="11094415" cy="749808"/>
          </a:xfrm>
          <a:prstGeom prst="roundRect">
            <a:avLst>
              <a:gd name="adj" fmla="val 12195"/>
            </a:avLst>
          </a:prstGeom>
          <a:solidFill>
            <a:srgbClr val="F0F4F7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777240" y="3438144"/>
            <a:ext cx="493776" cy="493776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554480" y="3310128"/>
            <a:ext cx="8076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核对外国信托设立与 §679(a)(4) 居民化视同转移规则</a:t>
            </a:r>
            <a:endParaRPr lang="zh-CN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10500055" y="3529584"/>
            <a:ext cx="868680" cy="310896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17" name="Shape 14"/>
          <p:cNvSpPr/>
          <p:nvPr/>
        </p:nvSpPr>
        <p:spPr>
          <a:xfrm>
            <a:off x="548640" y="4187952"/>
            <a:ext cx="11094415" cy="749808"/>
          </a:xfrm>
          <a:prstGeom prst="roundRect">
            <a:avLst>
              <a:gd name="adj" fmla="val 12195"/>
            </a:avLst>
          </a:prstGeom>
          <a:solidFill>
            <a:srgbClr val="F0F4F7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777240" y="4315968"/>
            <a:ext cx="493776" cy="493776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zh-CN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1554480" y="4187952"/>
            <a:ext cx="8076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核对 TFSA、RESP、FHSA 在美国的处理</a:t>
            </a:r>
            <a:endParaRPr lang="zh-CN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10500055" y="4407408"/>
            <a:ext cx="868680" cy="310896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21" name="Shape 18"/>
          <p:cNvSpPr/>
          <p:nvPr/>
        </p:nvSpPr>
        <p:spPr>
          <a:xfrm>
            <a:off x="548640" y="5065776"/>
            <a:ext cx="11094415" cy="749808"/>
          </a:xfrm>
          <a:prstGeom prst="roundRect">
            <a:avLst>
              <a:gd name="adj" fmla="val 12195"/>
            </a:avLst>
          </a:prstGeom>
          <a:solidFill>
            <a:srgbClr val="F0F4F7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777240" y="5193792"/>
            <a:ext cx="493776" cy="493776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zh-CN" sz="1700" dirty="0"/>
          </a:p>
        </p:txBody>
      </p:sp>
      <p:sp>
        <p:nvSpPr>
          <p:cNvPr id="23" name="Text 20"/>
          <p:cNvSpPr txBox="1"/>
          <p:nvPr/>
        </p:nvSpPr>
        <p:spPr>
          <a:xfrm>
            <a:off x="1554480" y="5065776"/>
            <a:ext cx="8076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规划赠与时点与 3520 义务的关系</a:t>
            </a:r>
            <a:endParaRPr lang="zh-CN" sz="1600" dirty="0"/>
          </a:p>
        </p:txBody>
      </p:sp>
      <p:sp>
        <p:nvSpPr>
          <p:cNvPr id="24" name="Text 21"/>
          <p:cNvSpPr txBox="1"/>
          <p:nvPr/>
        </p:nvSpPr>
        <p:spPr>
          <a:xfrm>
            <a:off x="10271455" y="5303520"/>
            <a:ext cx="1097280" cy="274320"/>
          </a:xfrm>
          <a:prstGeom prst="roundRect">
            <a:avLst>
              <a:gd name="adj" fmla="val 50000"/>
            </a:avLst>
          </a:prstGeom>
          <a:solidFill>
            <a:srgbClr val="E3F1F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衔接 S2</a:t>
            </a:r>
            <a:endParaRPr lang="zh-CN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40</a:t>
            </a:fld>
            <a:endParaRPr lang="zh-CN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50–70′ · 居民前盘点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待核规则 ①：外国信托与居民化视同转移</a:t>
            </a:r>
            <a:endParaRPr lang="zh-CN" sz="2800" dirty="0"/>
          </a:p>
        </p:txBody>
      </p:sp>
      <p:sp>
        <p:nvSpPr>
          <p:cNvPr id="5" name="核对状态横幅"/>
          <p:cNvSpPr/>
          <p:nvPr/>
        </p:nvSpPr>
        <p:spPr>
          <a:xfrm>
            <a:off x="548640" y="1463040"/>
            <a:ext cx="11094415" cy="457200"/>
          </a:xfrm>
          <a:prstGeom prst="roundRect">
            <a:avLst>
              <a:gd name="adj" fmla="val 16000"/>
            </a:avLst>
          </a:prstGeom>
          <a:solidFill>
            <a:srgbClr val="FBE6E3"/>
          </a:solidFill>
          <a:ln w="12700">
            <a:solidFill>
              <a:srgbClr val="C0392B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563624"/>
            <a:ext cx="256032" cy="256032"/>
          </a:xfrm>
          <a:prstGeom prst="rect">
            <a:avLst/>
          </a:prstGeom>
        </p:spPr>
      </p:pic>
      <p:sp>
        <p:nvSpPr>
          <p:cNvPr id="7" name="核对状态横幅文字"/>
          <p:cNvSpPr txBox="1"/>
          <p:nvPr/>
        </p:nvSpPr>
        <p:spPr>
          <a:xfrm>
            <a:off x="1143000" y="1463040"/>
            <a:ext cx="103171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400" b="1" dirty="0">
                <a:solidFill>
                  <a:srgbClr val="C039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含未核对内容：右侧规则完成官方核对前，不得上讲台。</a:t>
            </a:r>
            <a:endParaRPr lang="zh-CN" sz="1400" dirty="0"/>
          </a:p>
        </p:txBody>
      </p:sp>
      <p:sp>
        <p:nvSpPr>
          <p:cNvPr id="8" name="Shape 4"/>
          <p:cNvSpPr/>
          <p:nvPr/>
        </p:nvSpPr>
        <p:spPr>
          <a:xfrm>
            <a:off x="548640" y="2148840"/>
            <a:ext cx="5410048" cy="3291840"/>
          </a:xfrm>
          <a:prstGeom prst="roundRect">
            <a:avLst>
              <a:gd name="adj" fmla="val 2778"/>
            </a:avLst>
          </a:prstGeom>
          <a:solidFill>
            <a:srgbClr val="E2F2E9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4907128" y="233172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914400" y="2377440"/>
            <a:ext cx="37641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外国信托基础规则</a:t>
            </a:r>
            <a:endParaRPr lang="zh-CN" sz="1900" dirty="0"/>
          </a:p>
        </p:txBody>
      </p:sp>
      <p:sp>
        <p:nvSpPr>
          <p:cNvPr id="11" name="Text 7"/>
          <p:cNvSpPr txBox="1"/>
          <p:nvPr/>
        </p:nvSpPr>
        <p:spPr>
          <a:xfrm>
            <a:off x="914400" y="3063240"/>
            <a:ext cx="4678528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美国人向外国信托转移财产，或从其收到分配、贷款、免费使用信托财产，均须报告</a:t>
            </a:r>
            <a:endParaRPr lang="zh-CN" sz="1600" dirty="0"/>
          </a:p>
          <a:p>
            <a:pPr marL="203200" indent="-203200"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外国信托推定有美国受益人</a:t>
            </a:r>
            <a:endParaRPr lang="zh-CN" sz="1600" dirty="0"/>
          </a:p>
        </p:txBody>
      </p:sp>
      <p:sp>
        <p:nvSpPr>
          <p:cNvPr id="12" name="Shape 8"/>
          <p:cNvSpPr/>
          <p:nvPr/>
        </p:nvSpPr>
        <p:spPr>
          <a:xfrm>
            <a:off x="6233008" y="2148840"/>
            <a:ext cx="5410048" cy="3291840"/>
          </a:xfrm>
          <a:prstGeom prst="roundRect">
            <a:avLst>
              <a:gd name="adj" fmla="val 2778"/>
            </a:avLst>
          </a:prstGeom>
          <a:solidFill>
            <a:srgbClr val="FBE6E3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10591495" y="233172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6598768" y="2377440"/>
            <a:ext cx="37641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居民化视同转移（§679(a)(4)）</a:t>
            </a:r>
            <a:endParaRPr lang="zh-CN" sz="1900" dirty="0"/>
          </a:p>
        </p:txBody>
      </p:sp>
      <p:sp>
        <p:nvSpPr>
          <p:cNvPr id="15" name="Text 11"/>
          <p:cNvSpPr txBox="1"/>
          <p:nvPr/>
        </p:nvSpPr>
        <p:spPr>
          <a:xfrm>
            <a:off x="6598768" y="3200400"/>
            <a:ext cx="46785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非居民外国人在成为美国居民前 5 年内，直接或间接向外国信托转移财产，可能被视同居民起算日转移。</a:t>
            </a:r>
            <a:endParaRPr lang="zh-CN" sz="1600" dirty="0"/>
          </a:p>
        </p:txBody>
      </p:sp>
      <p:sp>
        <p:nvSpPr>
          <p:cNvPr id="16" name="Text 12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说明书（左）；右侧无来源，待核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41</a:t>
            </a:fld>
            <a:endParaRPr lang="zh-CN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50–70′ · 居民前盘点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待核规则 ②：PFIC 与加拿大账户</a:t>
            </a:r>
            <a:endParaRPr lang="zh-CN" sz="2800" dirty="0"/>
          </a:p>
        </p:txBody>
      </p:sp>
      <p:sp>
        <p:nvSpPr>
          <p:cNvPr id="5" name="核对状态横幅"/>
          <p:cNvSpPr/>
          <p:nvPr/>
        </p:nvSpPr>
        <p:spPr>
          <a:xfrm>
            <a:off x="548640" y="1463040"/>
            <a:ext cx="11094415" cy="457200"/>
          </a:xfrm>
          <a:prstGeom prst="roundRect">
            <a:avLst>
              <a:gd name="adj" fmla="val 16000"/>
            </a:avLst>
          </a:prstGeom>
          <a:solidFill>
            <a:srgbClr val="FBE6E3"/>
          </a:solidFill>
          <a:ln w="12700">
            <a:solidFill>
              <a:srgbClr val="C0392B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563624"/>
            <a:ext cx="256032" cy="256032"/>
          </a:xfrm>
          <a:prstGeom prst="rect">
            <a:avLst/>
          </a:prstGeom>
        </p:spPr>
      </p:pic>
      <p:sp>
        <p:nvSpPr>
          <p:cNvPr id="7" name="核对状态横幅文字"/>
          <p:cNvSpPr txBox="1"/>
          <p:nvPr/>
        </p:nvSpPr>
        <p:spPr>
          <a:xfrm>
            <a:off x="1143000" y="1463040"/>
            <a:ext cx="103171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400" b="1" dirty="0">
                <a:solidFill>
                  <a:srgbClr val="C039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未核对：完成官方核对前，不得上讲台。以下为待核清单。</a:t>
            </a:r>
            <a:endParaRPr lang="zh-CN" sz="1400" dirty="0"/>
          </a:p>
        </p:txBody>
      </p:sp>
      <p:sp>
        <p:nvSpPr>
          <p:cNvPr id="8" name="Shape 4"/>
          <p:cNvSpPr/>
          <p:nvPr/>
        </p:nvSpPr>
        <p:spPr>
          <a:xfrm>
            <a:off x="548640" y="2148840"/>
            <a:ext cx="5410048" cy="3017520"/>
          </a:xfrm>
          <a:prstGeom prst="roundRect">
            <a:avLst>
              <a:gd name="adj" fmla="val 3030"/>
            </a:avLst>
          </a:prstGeom>
          <a:solidFill>
            <a:srgbClr val="FBE6E3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4907128" y="233172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914400" y="2377440"/>
            <a:ext cx="3764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PFIC</a:t>
            </a:r>
            <a:endParaRPr lang="zh-CN" sz="2100" dirty="0"/>
          </a:p>
        </p:txBody>
      </p:sp>
      <p:sp>
        <p:nvSpPr>
          <p:cNvPr id="11" name="Text 7"/>
          <p:cNvSpPr txBox="1"/>
          <p:nvPr/>
        </p:nvSpPr>
        <p:spPr>
          <a:xfrm>
            <a:off x="914400" y="3154680"/>
            <a:ext cx="46785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美国税务居民持有的加拿大共同基金、ETF，可能构成 PFIC，须报 Form 8621。</a:t>
            </a:r>
            <a:endParaRPr lang="zh-CN" sz="1700" dirty="0"/>
          </a:p>
        </p:txBody>
      </p:sp>
      <p:sp>
        <p:nvSpPr>
          <p:cNvPr id="12" name="Shape 8"/>
          <p:cNvSpPr/>
          <p:nvPr/>
        </p:nvSpPr>
        <p:spPr>
          <a:xfrm>
            <a:off x="6233008" y="2148840"/>
            <a:ext cx="5410048" cy="3017520"/>
          </a:xfrm>
          <a:prstGeom prst="roundRect">
            <a:avLst>
              <a:gd name="adj" fmla="val 3030"/>
            </a:avLst>
          </a:prstGeom>
          <a:solidFill>
            <a:srgbClr val="FBE6E3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10591495" y="233172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6598768" y="2377440"/>
            <a:ext cx="3764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TFSA、RESP、FHSA</a:t>
            </a:r>
            <a:endParaRPr lang="zh-CN" sz="2100" dirty="0"/>
          </a:p>
        </p:txBody>
      </p:sp>
      <p:sp>
        <p:nvSpPr>
          <p:cNvPr id="15" name="Text 11"/>
          <p:cNvSpPr txBox="1"/>
          <p:nvPr/>
        </p:nvSpPr>
        <p:spPr>
          <a:xfrm>
            <a:off x="6598768" y="3154680"/>
            <a:ext cx="46785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TFSA、RESP 等须逐项核对 Rev. Proc. 2020-17 的条件；FHSA 的处理待核。</a:t>
            </a:r>
            <a:endParaRPr lang="zh-CN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来源：无官方来源（待核）：Form 8621 说明书；Rev. Proc. 2020-17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42</a:t>
            </a:fld>
            <a:endParaRPr lang="zh-CN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50–70′ · 加拿大侧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加拿大侧：出国读书者通常仍为事实居民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待复核</a:t>
            </a:r>
            <a:endParaRPr lang="zh-CN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55448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“重大居住联系”</a:t>
            </a:r>
            <a:endParaRPr lang="zh-CN" sz="1900" dirty="0"/>
          </a:p>
        </p:txBody>
      </p:sp>
      <p:sp>
        <p:nvSpPr>
          <p:cNvPr id="7" name="Shape 4"/>
          <p:cNvSpPr/>
          <p:nvPr/>
        </p:nvSpPr>
        <p:spPr>
          <a:xfrm>
            <a:off x="548640" y="2103120"/>
            <a:ext cx="2103120" cy="2011680"/>
          </a:xfrm>
          <a:prstGeom prst="roundRect">
            <a:avLst>
              <a:gd name="adj" fmla="val 4545"/>
            </a:avLst>
          </a:prstGeom>
          <a:solidFill>
            <a:srgbClr val="E3F1F3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37744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7320" y="2560320"/>
            <a:ext cx="365760" cy="36576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48640" y="329184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住所</a:t>
            </a:r>
            <a:endParaRPr lang="zh-CN" sz="1800" dirty="0"/>
          </a:p>
        </p:txBody>
      </p:sp>
      <p:sp>
        <p:nvSpPr>
          <p:cNvPr id="11" name="Shape 7"/>
          <p:cNvSpPr/>
          <p:nvPr/>
        </p:nvSpPr>
        <p:spPr>
          <a:xfrm>
            <a:off x="2834640" y="2103120"/>
            <a:ext cx="2103120" cy="2011680"/>
          </a:xfrm>
          <a:prstGeom prst="roundRect">
            <a:avLst>
              <a:gd name="adj" fmla="val 4545"/>
            </a:avLst>
          </a:prstGeom>
          <a:solidFill>
            <a:srgbClr val="E3F1F3"/>
          </a:solidFill>
          <a:ln/>
        </p:spPr>
      </p:sp>
      <p:sp>
        <p:nvSpPr>
          <p:cNvPr id="12" name="Shape 8"/>
          <p:cNvSpPr/>
          <p:nvPr/>
        </p:nvSpPr>
        <p:spPr>
          <a:xfrm>
            <a:off x="3520440" y="237744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320" y="2560320"/>
            <a:ext cx="365760" cy="36576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2834640" y="329184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配偶</a:t>
            </a:r>
            <a:endParaRPr lang="zh-CN" sz="1800" dirty="0"/>
          </a:p>
        </p:txBody>
      </p:sp>
      <p:sp>
        <p:nvSpPr>
          <p:cNvPr id="15" name="Shape 10"/>
          <p:cNvSpPr/>
          <p:nvPr/>
        </p:nvSpPr>
        <p:spPr>
          <a:xfrm>
            <a:off x="5120640" y="2103120"/>
            <a:ext cx="2103120" cy="2011680"/>
          </a:xfrm>
          <a:prstGeom prst="roundRect">
            <a:avLst>
              <a:gd name="adj" fmla="val 4545"/>
            </a:avLst>
          </a:prstGeom>
          <a:solidFill>
            <a:srgbClr val="E3F1F3"/>
          </a:solidFill>
          <a:ln/>
        </p:spPr>
      </p:sp>
      <p:sp>
        <p:nvSpPr>
          <p:cNvPr id="16" name="Shape 11"/>
          <p:cNvSpPr/>
          <p:nvPr/>
        </p:nvSpPr>
        <p:spPr>
          <a:xfrm>
            <a:off x="5806440" y="237744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20" y="2560320"/>
            <a:ext cx="365760" cy="36576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120640" y="329184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受抚养人</a:t>
            </a:r>
            <a:endParaRPr lang="zh-CN" sz="1800" dirty="0"/>
          </a:p>
        </p:txBody>
      </p:sp>
      <p:sp>
        <p:nvSpPr>
          <p:cNvPr id="19" name="Text 13"/>
          <p:cNvSpPr txBox="1"/>
          <p:nvPr/>
        </p:nvSpPr>
        <p:spPr>
          <a:xfrm>
            <a:off x="548640" y="434340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有这类联系者，出国读书通常仍为事实居民。</a:t>
            </a:r>
            <a:endParaRPr lang="zh-CN" sz="1600" dirty="0"/>
          </a:p>
        </p:txBody>
      </p:sp>
      <p:sp>
        <p:nvSpPr>
          <p:cNvPr id="20" name="Shape 14"/>
          <p:cNvSpPr/>
          <p:nvPr/>
        </p:nvSpPr>
        <p:spPr>
          <a:xfrm>
            <a:off x="7589520" y="2103120"/>
            <a:ext cx="4053535" cy="2651760"/>
          </a:xfrm>
          <a:prstGeom prst="roundRect">
            <a:avLst>
              <a:gd name="adj" fmla="val 3448"/>
            </a:avLst>
          </a:prstGeom>
          <a:solidFill>
            <a:srgbClr val="F0F4F7"/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7863840" y="22860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判断依据</a:t>
            </a:r>
            <a:endParaRPr lang="zh-CN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7863840" y="2788920"/>
            <a:ext cx="35048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CRA Income Tax</a:t>
            </a:r>
            <a:endParaRPr lang="zh-CN" sz="1900" dirty="0"/>
          </a:p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Folio S5-F1-C1</a:t>
            </a:r>
            <a:endParaRPr lang="zh-CN" sz="1900" dirty="0"/>
          </a:p>
        </p:txBody>
      </p:sp>
      <p:sp>
        <p:nvSpPr>
          <p:cNvPr id="23" name="Text 17"/>
          <p:cNvSpPr txBox="1"/>
          <p:nvPr/>
        </p:nvSpPr>
        <p:spPr>
          <a:xfrm>
            <a:off x="7863840" y="3749040"/>
            <a:ext cx="35048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按该文件判断，而不是按“人在哪里”。</a:t>
            </a:r>
            <a:endParaRPr lang="zh-CN" sz="1400" dirty="0"/>
          </a:p>
        </p:txBody>
      </p:sp>
      <p:sp>
        <p:nvSpPr>
          <p:cNvPr id="24" name="Shape 18"/>
          <p:cNvSpPr/>
          <p:nvPr/>
        </p:nvSpPr>
        <p:spPr>
          <a:xfrm>
            <a:off x="548640" y="5029200"/>
            <a:ext cx="11094415" cy="777240"/>
          </a:xfrm>
          <a:prstGeom prst="roundRect">
            <a:avLst>
              <a:gd name="adj" fmla="val 11765"/>
            </a:avLst>
          </a:prstGeom>
          <a:solidFill>
            <a:srgbClr val="13233A"/>
          </a:solidFill>
          <a:ln/>
        </p:spPr>
      </p:sp>
      <p:sp>
        <p:nvSpPr>
          <p:cNvPr id="25" name="Text 19"/>
          <p:cNvSpPr txBox="1"/>
          <p:nvPr/>
        </p:nvSpPr>
        <p:spPr>
          <a:xfrm>
            <a:off x="914400" y="5029200"/>
            <a:ext cx="103628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同一个孩子：加拿大侧通常仍是事实居民；美国侧在豁免期内不累计天数。两套规则并行。</a:t>
            </a:r>
            <a:endParaRPr lang="zh-CN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来源：X8 加拿大居民身份（二手线索）；讲前回 CRA Folio S5-F1-C1 复核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43</a:t>
            </a:fld>
            <a:endParaRPr lang="zh-CN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70–85′ · 工作坊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工作坊：为陈家儿子建一份“居民前档案”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3291840"/>
          </a:xfrm>
          <a:prstGeom prst="roundRect">
            <a:avLst>
              <a:gd name="adj" fmla="val 2778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68680" y="1783080"/>
            <a:ext cx="822960" cy="822960"/>
          </a:xfrm>
          <a:prstGeom prst="roundRect">
            <a:avLst>
              <a:gd name="adj" fmla="val 50000"/>
            </a:avLst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endParaRPr lang="zh-CN" sz="32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283464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豁免年与 SPT 起点</a:t>
            </a:r>
            <a:endParaRPr lang="zh-CN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3429000"/>
            <a:ext cx="287517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 秋入学：豁免年是哪几年？天数自哪年起计入？</a:t>
            </a:r>
            <a:endParaRPr lang="zh-CN" sz="1500" dirty="0"/>
          </a:p>
        </p:txBody>
      </p:sp>
      <p:sp>
        <p:nvSpPr>
          <p:cNvPr id="9" name="Shape 6"/>
          <p:cNvSpPr/>
          <p:nvPr/>
        </p:nvSpPr>
        <p:spPr>
          <a:xfrm>
            <a:off x="4338218" y="1554480"/>
            <a:ext cx="3515258" cy="3291840"/>
          </a:xfrm>
          <a:prstGeom prst="roundRect">
            <a:avLst>
              <a:gd name="adj" fmla="val 2778"/>
            </a:avLst>
          </a:prstGeom>
          <a:solidFill>
            <a:srgbClr val="F0F4F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658258" y="1783080"/>
            <a:ext cx="822960" cy="822960"/>
          </a:xfrm>
          <a:prstGeom prst="roundRect">
            <a:avLst>
              <a:gd name="adj" fmla="val 50000"/>
            </a:avLst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判</a:t>
            </a:r>
            <a:endParaRPr lang="zh-CN" sz="3200" dirty="0"/>
          </a:p>
        </p:txBody>
      </p:sp>
      <p:sp>
        <p:nvSpPr>
          <p:cNvPr id="11" name="Text 8"/>
          <p:cNvSpPr txBox="1"/>
          <p:nvPr/>
        </p:nvSpPr>
        <p:spPr>
          <a:xfrm>
            <a:off x="4658258" y="283464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8843 走哪个截止日</a:t>
            </a:r>
            <a:endParaRPr lang="zh-CN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4658258" y="3429000"/>
            <a:ext cx="287517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有没有须预扣的美国工资？是否需要报 1040-NR？</a:t>
            </a:r>
            <a:endParaRPr lang="zh-CN" sz="1500" dirty="0"/>
          </a:p>
        </p:txBody>
      </p:sp>
      <p:sp>
        <p:nvSpPr>
          <p:cNvPr id="13" name="Shape 10"/>
          <p:cNvSpPr/>
          <p:nvPr/>
        </p:nvSpPr>
        <p:spPr>
          <a:xfrm>
            <a:off x="8127797" y="1554480"/>
            <a:ext cx="3515258" cy="3291840"/>
          </a:xfrm>
          <a:prstGeom prst="roundRect">
            <a:avLst>
              <a:gd name="adj" fmla="val 2778"/>
            </a:avLst>
          </a:prstGeom>
          <a:solidFill>
            <a:srgbClr val="F0F4F7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447837" y="1783080"/>
            <a:ext cx="822960" cy="822960"/>
          </a:xfrm>
          <a:prstGeom prst="roundRect">
            <a:avLst>
              <a:gd name="adj" fmla="val 50000"/>
            </a:avLst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盘</a:t>
            </a:r>
            <a:endParaRPr lang="zh-CN" sz="3200" dirty="0"/>
          </a:p>
        </p:txBody>
      </p:sp>
      <p:sp>
        <p:nvSpPr>
          <p:cNvPr id="15" name="Text 12"/>
          <p:cNvSpPr txBox="1"/>
          <p:nvPr/>
        </p:nvSpPr>
        <p:spPr>
          <a:xfrm>
            <a:off x="8447837" y="283464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居民前盘点五项</a:t>
            </a:r>
            <a:endParaRPr lang="zh-CN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8447837" y="3429000"/>
            <a:ext cx="287517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逐项标记“有／无／不确定”；不确定的，就是转介触发点。</a:t>
            </a:r>
            <a:endParaRPr lang="zh-CN" sz="1500" dirty="0"/>
          </a:p>
        </p:txBody>
      </p:sp>
      <p:sp>
        <p:nvSpPr>
          <p:cNvPr id="17" name="Shape 14"/>
          <p:cNvSpPr/>
          <p:nvPr/>
        </p:nvSpPr>
        <p:spPr>
          <a:xfrm>
            <a:off x="548640" y="5074920"/>
            <a:ext cx="11094415" cy="777240"/>
          </a:xfrm>
          <a:prstGeom prst="roundRect">
            <a:avLst>
              <a:gd name="adj" fmla="val 11765"/>
            </a:avLst>
          </a:prstGeom>
          <a:solidFill>
            <a:srgbClr val="E3F1F3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14400" y="5074920"/>
            <a:ext cx="103628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把结论写回体检表：v0 → v1（豁免年、SPT 起点、居民前盘点结果）。</a:t>
            </a:r>
            <a:endParaRPr lang="zh-CN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44</a:t>
            </a:fld>
            <a:endParaRPr lang="zh-CN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85–90′ · 转介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什么时候该请专业人士</a:t>
            </a:r>
            <a:endParaRPr lang="zh-CN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5544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转介触发点</a:t>
            </a:r>
            <a:endParaRPr lang="zh-CN" sz="1800" dirty="0"/>
          </a:p>
        </p:txBody>
      </p:sp>
      <p:sp>
        <p:nvSpPr>
          <p:cNvPr id="6" name="Shape 3"/>
          <p:cNvSpPr/>
          <p:nvPr/>
        </p:nvSpPr>
        <p:spPr>
          <a:xfrm>
            <a:off x="548640" y="2057400"/>
            <a:ext cx="5029200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77240" y="2313432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1554480" y="205740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豁免年即将用尽，仍打算留美</a:t>
            </a:r>
            <a:endParaRPr lang="zh-CN" sz="1600" dirty="0"/>
          </a:p>
        </p:txBody>
      </p:sp>
      <p:sp>
        <p:nvSpPr>
          <p:cNvPr id="9" name="Shape 6"/>
          <p:cNvSpPr/>
          <p:nvPr/>
        </p:nvSpPr>
        <p:spPr>
          <a:xfrm>
            <a:off x="548640" y="3246120"/>
            <a:ext cx="5029200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777240" y="3502152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554480" y="324612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持有加拿大基金、TFSA、RESP</a:t>
            </a:r>
            <a:endParaRPr lang="zh-CN" sz="1600" dirty="0"/>
          </a:p>
        </p:txBody>
      </p:sp>
      <p:sp>
        <p:nvSpPr>
          <p:cNvPr id="12" name="Shape 9"/>
          <p:cNvSpPr/>
          <p:nvPr/>
        </p:nvSpPr>
        <p:spPr>
          <a:xfrm>
            <a:off x="548640" y="4434840"/>
            <a:ext cx="5029200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777240" y="4690872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1554480" y="443484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已设立或拟设立信托</a:t>
            </a:r>
            <a:endParaRPr lang="zh-CN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5943600" y="15544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转介对象</a:t>
            </a:r>
            <a:endParaRPr lang="zh-CN" sz="1800" dirty="0"/>
          </a:p>
        </p:txBody>
      </p:sp>
      <p:graphicFrame>
        <p:nvGraphicFramePr>
          <p:cNvPr id="4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2057400"/>
          <a:ext cx="5699455" cy="914400"/>
        </p:xfrm>
        <a:graphic>
          <a:graphicData uri="http://schemas.openxmlformats.org/drawingml/2006/table">
            <a:tbl>
              <a:tblPr/>
              <a:tblGrid>
                <a:gridCol w="2834640"/>
                <a:gridCol w="2864815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事项</a:t>
                      </a:r>
                      <a:endParaRPr lang="zh-CN" sz="14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转介对象</a:t>
                      </a:r>
                      <a:endParaRPr lang="zh-CN" sz="14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美国税务申报签署</a:t>
                      </a:r>
                      <a:endParaRPr lang="zh-CN" sz="14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CPA／EA／税务律师</a:t>
                      </a:r>
                      <a:endParaRPr lang="zh-CN" sz="14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信托起草与跨境法律意见</a:t>
                      </a:r>
                      <a:endParaRPr lang="zh-CN" sz="14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相应法域的执业律师</a:t>
                      </a:r>
                      <a:endParaRPr lang="zh-CN" sz="14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投资与持仓调整</a:t>
                      </a:r>
                      <a:endParaRPr lang="zh-CN" sz="14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持牌投资顾问</a:t>
                      </a:r>
                      <a:endParaRPr lang="zh-CN" sz="14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移民身份与签证</a:t>
                      </a:r>
                      <a:endParaRPr lang="zh-CN" sz="14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持牌移民顾问或律师</a:t>
                      </a:r>
                      <a:endParaRPr lang="zh-CN" sz="14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45</a:t>
            </a:fld>
            <a:endParaRPr lang="zh-CN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85–90′ · 总结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收尾：三问清单，与下一讲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6400800" cy="1234440"/>
          </a:xfrm>
          <a:prstGeom prst="roundRect">
            <a:avLst>
              <a:gd name="adj" fmla="val 7407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901952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645920" y="171907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谁的身份？</a:t>
            </a:r>
            <a:endParaRPr lang="zh-CN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1645920" y="219456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孩子的豁免年与 SPT 起点；居民起算日用 Pub. 519 复核</a:t>
            </a:r>
            <a:endParaRPr lang="zh-CN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2971800"/>
            <a:ext cx="6400800" cy="1234440"/>
          </a:xfrm>
          <a:prstGeom prst="roundRect">
            <a:avLst>
              <a:gd name="adj" fmla="val 7407"/>
            </a:avLst>
          </a:prstGeom>
          <a:solidFill>
            <a:srgbClr val="F0F4F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22960" y="3319272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1645920" y="313639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什么资产在哪国？</a:t>
            </a:r>
            <a:endParaRPr lang="zh-CN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1645920" y="361188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居民前持仓：基金／ETF、TFSA、RESP、信托、赠与资金</a:t>
            </a:r>
            <a:endParaRPr lang="zh-CN" sz="1400" dirty="0"/>
          </a:p>
        </p:txBody>
      </p:sp>
      <p:sp>
        <p:nvSpPr>
          <p:cNvPr id="13" name="Shape 10"/>
          <p:cNvSpPr/>
          <p:nvPr/>
        </p:nvSpPr>
        <p:spPr>
          <a:xfrm>
            <a:off x="548640" y="4389120"/>
            <a:ext cx="6400800" cy="1234440"/>
          </a:xfrm>
          <a:prstGeom prst="roundRect">
            <a:avLst>
              <a:gd name="adj" fmla="val 7407"/>
            </a:avLst>
          </a:prstGeom>
          <a:solidFill>
            <a:srgbClr val="F0F4F7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22960" y="4736592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1645920" y="455371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需要什么文件或申报？</a:t>
            </a:r>
            <a:endParaRPr lang="zh-CN" sz="1900" dirty="0"/>
          </a:p>
        </p:txBody>
      </p:sp>
      <p:sp>
        <p:nvSpPr>
          <p:cNvPr id="16" name="Text 13"/>
          <p:cNvSpPr txBox="1"/>
          <p:nvPr/>
        </p:nvSpPr>
        <p:spPr>
          <a:xfrm>
            <a:off x="1645920" y="502920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Form 8843（4/15 或 6/15）；赠与与资金来源文件</a:t>
            </a:r>
            <a:endParaRPr lang="zh-CN" sz="1400" dirty="0"/>
          </a:p>
        </p:txBody>
      </p:sp>
      <p:sp>
        <p:nvSpPr>
          <p:cNvPr id="17" name="Shape 14"/>
          <p:cNvSpPr/>
          <p:nvPr/>
        </p:nvSpPr>
        <p:spPr>
          <a:xfrm>
            <a:off x="7223760" y="1554480"/>
            <a:ext cx="4419295" cy="4160520"/>
          </a:xfrm>
          <a:prstGeom prst="roundRect">
            <a:avLst>
              <a:gd name="adj" fmla="val 2198"/>
            </a:avLst>
          </a:prstGeom>
          <a:solidFill>
            <a:srgbClr val="13233A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7589520" y="1828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下一讲</a:t>
            </a:r>
            <a:endParaRPr lang="zh-CN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7589520" y="219456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4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</a:t>
            </a:r>
            <a:endParaRPr lang="zh-CN" sz="4800" dirty="0"/>
          </a:p>
        </p:txBody>
      </p:sp>
      <p:sp>
        <p:nvSpPr>
          <p:cNvPr id="20" name="Text 17"/>
          <p:cNvSpPr txBox="1"/>
          <p:nvPr/>
        </p:nvSpPr>
        <p:spPr>
          <a:xfrm>
            <a:off x="7589520" y="3154680"/>
            <a:ext cx="3687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跨境赠与：父母的钱如何合规进入美国</a:t>
            </a:r>
            <a:endParaRPr lang="zh-CN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7589520" y="4206240"/>
            <a:ext cx="3687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核心问题：申报义务何时产生？</a:t>
            </a:r>
            <a:endParaRPr lang="zh-CN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46</a:t>
            </a:fld>
            <a:endParaRPr lang="zh-CN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讲义与工具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讲义与工具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6949440" cy="4343400"/>
          </a:xfrm>
          <a:prstGeom prst="roundRect">
            <a:avLst>
              <a:gd name="adj" fmla="val 2105"/>
            </a:avLst>
          </a:prstGeom>
          <a:solidFill>
            <a:srgbClr val="F0F4F7"/>
          </a:solidFill>
          <a:ln/>
        </p:spPr>
      </p:sp>
      <p:sp>
        <p:nvSpPr>
          <p:cNvPr id="6" name="Shape 3"/>
          <p:cNvSpPr/>
          <p:nvPr/>
        </p:nvSpPr>
        <p:spPr>
          <a:xfrm>
            <a:off x="822960" y="178308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1920240"/>
            <a:ext cx="274320" cy="2743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554480" y="178308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SPT 计算器</a:t>
            </a:r>
            <a:endParaRPr lang="zh-CN" sz="2000" dirty="0"/>
          </a:p>
        </p:txBody>
      </p:sp>
      <p:sp>
        <p:nvSpPr>
          <p:cNvPr id="9" name="Text 5"/>
          <p:cNvSpPr txBox="1"/>
          <p:nvPr/>
        </p:nvSpPr>
        <p:spPr>
          <a:xfrm>
            <a:off x="822960" y="2514600"/>
            <a:ext cx="64008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zh-CN" sz="14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输入：</a:t>
            </a:r>
            <a:pPr indent="0" marL="0">
              <a:spcAft>
                <a:spcPts val="400"/>
              </a:spcAft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每年在美天数 D(y)、当年是否豁免</a:t>
            </a:r>
            <a:endParaRPr lang="zh-CN" sz="1400" dirty="0"/>
          </a:p>
          <a:p>
            <a:pPr indent="0" marL="0">
              <a:spcAft>
                <a:spcPts val="400"/>
              </a:spcAft>
              <a:buNone/>
            </a:pPr>
            <a:r>
              <a:rPr lang="zh-CN" sz="14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计算：</a:t>
            </a:r>
            <a:pPr indent="0" marL="0">
              <a:spcAft>
                <a:spcPts val="400"/>
              </a:spcAft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C(y) = D(y) × (1 − 豁免)；W = C(y) + C(y−1)÷3 + C(y−2)÷6</a:t>
            </a:r>
            <a:endParaRPr lang="zh-CN" sz="1400" dirty="0"/>
          </a:p>
          <a:p>
            <a:pPr indent="0" marL="0">
              <a:buNone/>
            </a:pPr>
            <a:r>
              <a:rPr lang="zh-CN" sz="14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输出：</a:t>
            </a:r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满足 ⇔ C(y) ≥ 31 且 W ≥ 183；居民起算日用 Pub. 519 复核</a:t>
            </a:r>
            <a:endParaRPr lang="zh-CN" sz="1400" dirty="0"/>
          </a:p>
        </p:txBody>
      </p:sp>
      <p:graphicFrame>
        <p:nvGraphicFramePr>
          <p:cNvPr id="4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2960" y="4023360"/>
          <a:ext cx="640080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1554480"/>
                <a:gridCol w="822960"/>
                <a:gridCol w="822960"/>
                <a:gridCol w="822960"/>
                <a:gridCol w="1554480"/>
              </a:tblGrid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年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在美天数 D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豁免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W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满足 SPT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2027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（豁免年）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是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—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—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2028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（豁免年）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是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—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—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2029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300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否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300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300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是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Shape 6"/>
          <p:cNvSpPr/>
          <p:nvPr/>
        </p:nvSpPr>
        <p:spPr>
          <a:xfrm>
            <a:off x="7772400" y="1554480"/>
            <a:ext cx="3870655" cy="2057400"/>
          </a:xfrm>
          <a:prstGeom prst="roundRect">
            <a:avLst>
              <a:gd name="adj" fmla="val 4444"/>
            </a:avLst>
          </a:prstGeom>
          <a:solidFill>
            <a:srgbClr val="F0F4F7"/>
          </a:solidFill>
          <a:ln/>
        </p:spPr>
      </p:sp>
      <p:sp>
        <p:nvSpPr>
          <p:cNvPr id="12" name="Shape 7"/>
          <p:cNvSpPr/>
          <p:nvPr/>
        </p:nvSpPr>
        <p:spPr>
          <a:xfrm>
            <a:off x="8046720" y="1783080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50" y="1908810"/>
            <a:ext cx="251460" cy="25146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8732520" y="1783080"/>
            <a:ext cx="268193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8843 清单</a:t>
            </a:r>
            <a:endParaRPr lang="zh-CN" sz="1700" dirty="0"/>
          </a:p>
        </p:txBody>
      </p:sp>
      <p:sp>
        <p:nvSpPr>
          <p:cNvPr id="15" name="Text 9"/>
          <p:cNvSpPr txBox="1"/>
          <p:nvPr/>
        </p:nvSpPr>
        <p:spPr>
          <a:xfrm>
            <a:off x="8046720" y="2468880"/>
            <a:ext cx="332201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谁需要提交、随哪份申报、截止日：4/15 或 6/15。</a:t>
            </a:r>
            <a:endParaRPr lang="zh-CN" sz="1300" dirty="0"/>
          </a:p>
        </p:txBody>
      </p:sp>
      <p:sp>
        <p:nvSpPr>
          <p:cNvPr id="16" name="Shape 10"/>
          <p:cNvSpPr/>
          <p:nvPr/>
        </p:nvSpPr>
        <p:spPr>
          <a:xfrm>
            <a:off x="7772400" y="3840480"/>
            <a:ext cx="3870655" cy="2057400"/>
          </a:xfrm>
          <a:prstGeom prst="roundRect">
            <a:avLst>
              <a:gd name="adj" fmla="val 4444"/>
            </a:avLst>
          </a:prstGeom>
          <a:solidFill>
            <a:srgbClr val="F0F4F7"/>
          </a:solidFill>
          <a:ln/>
        </p:spPr>
      </p:sp>
      <p:sp>
        <p:nvSpPr>
          <p:cNvPr id="17" name="Shape 11"/>
          <p:cNvSpPr/>
          <p:nvPr/>
        </p:nvSpPr>
        <p:spPr>
          <a:xfrm>
            <a:off x="8046720" y="4069080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2450" y="4194810"/>
            <a:ext cx="251460" cy="251460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8732520" y="4069080"/>
            <a:ext cx="268193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居民前盘点表</a:t>
            </a:r>
            <a:endParaRPr lang="zh-CN" sz="1700" dirty="0"/>
          </a:p>
        </p:txBody>
      </p:sp>
      <p:sp>
        <p:nvSpPr>
          <p:cNvPr id="20" name="Text 13"/>
          <p:cNvSpPr txBox="1"/>
          <p:nvPr/>
        </p:nvSpPr>
        <p:spPr>
          <a:xfrm>
            <a:off x="8046720" y="4754880"/>
            <a:ext cx="332201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五项盘点：资金来源文件、持仓（PFIC）、外国信托、TFSA／RESP／FHSA、赠与时点。</a:t>
            </a:r>
            <a:endParaRPr lang="zh-C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47</a:t>
            </a:fld>
            <a:endParaRPr lang="zh-CN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本讲必核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本讲必核与引用来源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931920" cy="4343400"/>
          </a:xfrm>
          <a:prstGeom prst="roundRect">
            <a:avLst>
              <a:gd name="adj" fmla="val 2326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7373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讲前必核</a:t>
            </a:r>
            <a:endParaRPr lang="zh-CN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240280"/>
            <a:ext cx="34290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IRS Pub. 519 与 Pub. 4756</a:t>
            </a:r>
            <a:endParaRPr lang="zh-CN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Form 8843 说明书</a:t>
            </a:r>
            <a:endParaRPr lang="zh-CN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Rev. Proc. 2020-17</a:t>
            </a:r>
            <a:endParaRPr lang="zh-CN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IRC §679</a:t>
            </a:r>
            <a:endParaRPr lang="zh-CN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4754880" y="1737360"/>
            <a:ext cx="6888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本讲引用来源</a:t>
            </a:r>
            <a:endParaRPr lang="zh-CN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4754880" y="2194560"/>
            <a:ext cx="6888175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O5  </a:t>
            </a:r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IRS 学生豁免页面；Pub. 4756</a:t>
            </a:r>
            <a:endParaRPr lang="zh-CN" sz="1400" dirty="0"/>
          </a:p>
          <a:p>
            <a:pPr indent="0" marL="0">
              <a:spcAft>
                <a:spcPts val="100"/>
              </a:spcAft>
              <a:buNone/>
            </a:pPr>
            <a:r>
              <a:rPr lang="zh-CN" sz="14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https://www.irs.gov/node/937</a:t>
            </a:r>
            <a:endParaRPr lang="zh-CN" sz="14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4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https://irs.gov/pub/irs-pdf/p4756.pdf</a:t>
            </a:r>
            <a:endParaRPr lang="zh-CN" sz="1400" dirty="0"/>
          </a:p>
          <a:p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O1  </a:t>
            </a:r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IRS Instructions for Form 3520 (12/2025)</a:t>
            </a:r>
            <a:endParaRPr lang="zh-CN" sz="14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4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https://www.irs.gov/instructions/i3520</a:t>
            </a:r>
            <a:endParaRPr lang="zh-CN" sz="1400" dirty="0"/>
          </a:p>
          <a:p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X4  </a:t>
            </a:r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Form 8843（二手线索）</a:t>
            </a:r>
            <a:endParaRPr lang="zh-CN" sz="1400" dirty="0"/>
          </a:p>
          <a:p>
            <a:pPr indent="0" marL="0">
              <a:spcAft>
                <a:spcPts val="100"/>
              </a:spcAft>
              <a:buNone/>
            </a:pPr>
            <a:r>
              <a:rPr lang="zh-CN" sz="14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https://cdn.taxesforexpats.com/articles/non-us-citizens/form-8843-statement-for-exempt-inidividuals-and-individuals-with-medical-condition.html</a:t>
            </a:r>
            <a:endParaRPr lang="zh-CN" sz="14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4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https://universityfinance.richmond.edu/payroll/international/year-end/8843.html</a:t>
            </a:r>
            <a:endParaRPr lang="zh-CN" sz="1400" dirty="0"/>
          </a:p>
          <a:p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X8  </a:t>
            </a:r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加拿大居民身份（二手线索）</a:t>
            </a:r>
            <a:endParaRPr lang="zh-CN" sz="14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4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https://www.crowe.com/ca/crowesoberman/insights/determining-residency</a:t>
            </a:r>
            <a:endParaRPr lang="zh-CN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48</a:t>
            </a:fld>
            <a:endParaRPr lang="zh-CN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35040" y="731520"/>
            <a:ext cx="58521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zh-CN" sz="21000" b="1" dirty="0">
                <a:solidFill>
                  <a:srgbClr val="1D36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</a:t>
            </a:r>
            <a:endParaRPr lang="zh-CN" sz="21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8686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《美加跨境家庭财富保护与传承》 讲座系列</a:t>
            </a:r>
            <a:endParaRPr lang="zh-CN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691640"/>
            <a:ext cx="76809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4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跨境赠与：</a:t>
            </a:r>
            <a:endParaRPr lang="zh-CN" sz="4000" dirty="0"/>
          </a:p>
          <a:p>
            <a:pPr indent="0" marL="0">
              <a:buNone/>
            </a:pPr>
            <a:r>
              <a:rPr lang="zh-CN" sz="4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父母的钱如何合规进入美国</a:t>
            </a:r>
            <a:endParaRPr lang="zh-CN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7947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核心问题</a:t>
            </a:r>
            <a:endParaRPr lang="zh-CN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11480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申报义务何时产生？</a:t>
            </a:r>
            <a:endParaRPr lang="zh-CN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525780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B9C6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90 分钟  ·  首期招生 S0–S2  ·  规则核对基准日 2026-09-19</a:t>
            </a:r>
            <a:endParaRPr lang="zh-CN" sz="14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开场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本讲的三问：谁收、从哪来、报什么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35204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6" name="Shape 3"/>
          <p:cNvSpPr/>
          <p:nvPr/>
        </p:nvSpPr>
        <p:spPr>
          <a:xfrm>
            <a:off x="868680" y="182880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2011680"/>
            <a:ext cx="365760" cy="36576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783080" y="1828800"/>
            <a:ext cx="2052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Who</a:t>
            </a:r>
            <a:endParaRPr lang="zh-CN" sz="1800" dirty="0"/>
          </a:p>
        </p:txBody>
      </p:sp>
      <p:sp>
        <p:nvSpPr>
          <p:cNvPr id="9" name="Text 5"/>
          <p:cNvSpPr txBox="1"/>
          <p:nvPr/>
        </p:nvSpPr>
        <p:spPr>
          <a:xfrm>
            <a:off x="868680" y="288036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谁的身份？</a:t>
            </a:r>
            <a:endParaRPr lang="zh-CN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868680" y="3520440"/>
            <a:ext cx="28751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接收人是不是 U.S. person？是从哪一年开始的？</a:t>
            </a:r>
            <a:endParaRPr lang="zh-CN" sz="1500" dirty="0"/>
          </a:p>
        </p:txBody>
      </p:sp>
      <p:sp>
        <p:nvSpPr>
          <p:cNvPr id="11" name="Shape 7"/>
          <p:cNvSpPr/>
          <p:nvPr/>
        </p:nvSpPr>
        <p:spPr>
          <a:xfrm>
            <a:off x="4338218" y="1554480"/>
            <a:ext cx="3515258" cy="35204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12" name="Shape 8"/>
          <p:cNvSpPr/>
          <p:nvPr/>
        </p:nvSpPr>
        <p:spPr>
          <a:xfrm>
            <a:off x="4658258" y="182880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138" y="2011680"/>
            <a:ext cx="365760" cy="36576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572658" y="1828800"/>
            <a:ext cx="2052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Where</a:t>
            </a:r>
            <a:endParaRPr lang="zh-CN" sz="1800" dirty="0"/>
          </a:p>
        </p:txBody>
      </p:sp>
      <p:sp>
        <p:nvSpPr>
          <p:cNvPr id="15" name="Text 10"/>
          <p:cNvSpPr txBox="1"/>
          <p:nvPr/>
        </p:nvSpPr>
        <p:spPr>
          <a:xfrm>
            <a:off x="4658258" y="288036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资产在哪国？</a:t>
            </a:r>
            <a:endParaRPr lang="zh-CN" sz="2000" dirty="0"/>
          </a:p>
        </p:txBody>
      </p:sp>
      <p:sp>
        <p:nvSpPr>
          <p:cNvPr id="16" name="Text 11"/>
          <p:cNvSpPr txBox="1"/>
          <p:nvPr/>
        </p:nvSpPr>
        <p:spPr>
          <a:xfrm>
            <a:off x="4658258" y="3520440"/>
            <a:ext cx="28751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钱从哪国出、到哪国、做什么用？A 线：加拿大；B 线：中国大陆。</a:t>
            </a:r>
            <a:endParaRPr lang="zh-CN" sz="1500" dirty="0"/>
          </a:p>
        </p:txBody>
      </p:sp>
      <p:sp>
        <p:nvSpPr>
          <p:cNvPr id="17" name="Shape 12"/>
          <p:cNvSpPr/>
          <p:nvPr/>
        </p:nvSpPr>
        <p:spPr>
          <a:xfrm>
            <a:off x="8127797" y="1554480"/>
            <a:ext cx="3515258" cy="35204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18" name="Shape 13"/>
          <p:cNvSpPr/>
          <p:nvPr/>
        </p:nvSpPr>
        <p:spPr>
          <a:xfrm>
            <a:off x="8447837" y="182880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0717" y="2011680"/>
            <a:ext cx="365760" cy="36576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9362237" y="1828800"/>
            <a:ext cx="2052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What to file</a:t>
            </a:r>
            <a:endParaRPr lang="zh-CN" sz="1800" dirty="0"/>
          </a:p>
        </p:txBody>
      </p:sp>
      <p:sp>
        <p:nvSpPr>
          <p:cNvPr id="21" name="Text 15"/>
          <p:cNvSpPr txBox="1"/>
          <p:nvPr/>
        </p:nvSpPr>
        <p:spPr>
          <a:xfrm>
            <a:off x="8447837" y="288036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需要什么文件与申报？</a:t>
            </a:r>
            <a:endParaRPr lang="zh-CN" sz="2000" dirty="0"/>
          </a:p>
        </p:txBody>
      </p:sp>
      <p:sp>
        <p:nvSpPr>
          <p:cNvPr id="22" name="Text 16"/>
          <p:cNvSpPr txBox="1"/>
          <p:nvPr/>
        </p:nvSpPr>
        <p:spPr>
          <a:xfrm>
            <a:off x="8447837" y="3520440"/>
            <a:ext cx="28751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3520 Part IV、赠与文件，以及加拿大、中国侧的文件。</a:t>
            </a:r>
            <a:endParaRPr lang="zh-CN" sz="1500" dirty="0"/>
          </a:p>
        </p:txBody>
      </p:sp>
      <p:sp>
        <p:nvSpPr>
          <p:cNvPr id="23" name="Shape 17"/>
          <p:cNvSpPr/>
          <p:nvPr/>
        </p:nvSpPr>
        <p:spPr>
          <a:xfrm>
            <a:off x="548640" y="5349240"/>
            <a:ext cx="11094415" cy="548640"/>
          </a:xfrm>
          <a:prstGeom prst="roundRect">
            <a:avLst>
              <a:gd name="adj" fmla="val 16667"/>
            </a:avLst>
          </a:prstGeom>
          <a:solidFill>
            <a:srgbClr val="13233A"/>
          </a:solidFill>
          <a:ln/>
        </p:spPr>
      </p:sp>
      <p:sp>
        <p:nvSpPr>
          <p:cNvPr id="24" name="Text 18"/>
          <p:cNvSpPr txBox="1"/>
          <p:nvPr/>
        </p:nvSpPr>
        <p:spPr>
          <a:xfrm>
            <a:off x="914400" y="534924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收尾时，我们会用同一张三问清单回答这三个问题。</a:t>
            </a:r>
            <a:endParaRPr lang="zh-CN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50</a:t>
            </a:fld>
            <a:endParaRPr lang="zh-CN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导览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本讲目标与 90 分钟时间轴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6" name="Shape 3"/>
          <p:cNvSpPr/>
          <p:nvPr/>
        </p:nvSpPr>
        <p:spPr>
          <a:xfrm>
            <a:off x="822960" y="187452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011680"/>
            <a:ext cx="274320" cy="2743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600200" y="1554480"/>
            <a:ext cx="223509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用“出资国 → 接收人身份 → 用途 → 文件”四步判断</a:t>
            </a:r>
            <a:endParaRPr lang="zh-CN" sz="1500" dirty="0"/>
          </a:p>
        </p:txBody>
      </p:sp>
      <p:sp>
        <p:nvSpPr>
          <p:cNvPr id="9" name="Shape 5"/>
          <p:cNvSpPr/>
          <p:nvPr/>
        </p:nvSpPr>
        <p:spPr>
          <a:xfrm>
            <a:off x="4338218" y="1554480"/>
            <a:ext cx="3515258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10" name="Shape 6"/>
          <p:cNvSpPr/>
          <p:nvPr/>
        </p:nvSpPr>
        <p:spPr>
          <a:xfrm>
            <a:off x="4612538" y="187452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9698" y="2011680"/>
            <a:ext cx="274320" cy="27432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389778" y="1554480"/>
            <a:ext cx="223509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会做 3520 关联人合并</a:t>
            </a:r>
            <a:endParaRPr lang="zh-CN" sz="1500" dirty="0"/>
          </a:p>
        </p:txBody>
      </p:sp>
      <p:sp>
        <p:nvSpPr>
          <p:cNvPr id="13" name="Shape 8"/>
          <p:cNvSpPr/>
          <p:nvPr/>
        </p:nvSpPr>
        <p:spPr>
          <a:xfrm>
            <a:off x="8127797" y="1554480"/>
            <a:ext cx="3515258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14" name="Shape 9"/>
          <p:cNvSpPr/>
          <p:nvPr/>
        </p:nvSpPr>
        <p:spPr>
          <a:xfrm>
            <a:off x="8402117" y="187452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9277" y="2011680"/>
            <a:ext cx="274320" cy="27432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9179357" y="1554480"/>
            <a:ext cx="223509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区分“申报”与“缴税”</a:t>
            </a:r>
            <a:endParaRPr lang="zh-CN" sz="1500" dirty="0"/>
          </a:p>
        </p:txBody>
      </p:sp>
      <p:sp>
        <p:nvSpPr>
          <p:cNvPr id="17" name="Text 11"/>
          <p:cNvSpPr txBox="1"/>
          <p:nvPr/>
        </p:nvSpPr>
        <p:spPr>
          <a:xfrm>
            <a:off x="548640" y="310896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时间轴</a:t>
            </a:r>
            <a:endParaRPr lang="zh-CN" sz="1600" dirty="0"/>
          </a:p>
        </p:txBody>
      </p:sp>
      <p:sp>
        <p:nvSpPr>
          <p:cNvPr id="18" name="Shape 12"/>
          <p:cNvSpPr/>
          <p:nvPr/>
        </p:nvSpPr>
        <p:spPr>
          <a:xfrm>
            <a:off x="548640" y="3520440"/>
            <a:ext cx="1490864" cy="2103120"/>
          </a:xfrm>
          <a:prstGeom prst="roundRect">
            <a:avLst>
              <a:gd name="adj" fmla="val 6133"/>
            </a:avLst>
          </a:prstGeom>
          <a:solidFill>
            <a:srgbClr val="F0F4F7"/>
          </a:solidFill>
          <a:ln/>
        </p:spPr>
      </p:sp>
      <p:sp>
        <p:nvSpPr>
          <p:cNvPr id="19" name="Text 13"/>
          <p:cNvSpPr txBox="1"/>
          <p:nvPr/>
        </p:nvSpPr>
        <p:spPr>
          <a:xfrm>
            <a:off x="685800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1400" dirty="0"/>
          </a:p>
        </p:txBody>
      </p:sp>
      <p:sp>
        <p:nvSpPr>
          <p:cNvPr id="20" name="Text 14"/>
          <p:cNvSpPr txBox="1"/>
          <p:nvPr/>
        </p:nvSpPr>
        <p:spPr>
          <a:xfrm>
            <a:off x="685800" y="4142232"/>
            <a:ext cx="1216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0–10′</a:t>
            </a:r>
            <a:endParaRPr lang="zh-CN" sz="1300" dirty="0"/>
          </a:p>
        </p:txBody>
      </p:sp>
      <p:sp>
        <p:nvSpPr>
          <p:cNvPr id="21" name="Text 15"/>
          <p:cNvSpPr txBox="1"/>
          <p:nvPr/>
        </p:nvSpPr>
        <p:spPr>
          <a:xfrm>
            <a:off x="685800" y="4434840"/>
            <a:ext cx="12165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框架</a:t>
            </a:r>
            <a:endParaRPr lang="zh-CN" sz="1250" dirty="0"/>
          </a:p>
        </p:txBody>
      </p:sp>
      <p:sp>
        <p:nvSpPr>
          <p:cNvPr id="22" name="Shape 16"/>
          <p:cNvSpPr/>
          <p:nvPr/>
        </p:nvSpPr>
        <p:spPr>
          <a:xfrm>
            <a:off x="2149232" y="3520440"/>
            <a:ext cx="1490864" cy="2103120"/>
          </a:xfrm>
          <a:prstGeom prst="roundRect">
            <a:avLst>
              <a:gd name="adj" fmla="val 6133"/>
            </a:avLst>
          </a:prstGeom>
          <a:solidFill>
            <a:srgbClr val="F0F4F7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2286392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1400" dirty="0"/>
          </a:p>
        </p:txBody>
      </p:sp>
      <p:sp>
        <p:nvSpPr>
          <p:cNvPr id="24" name="Text 18"/>
          <p:cNvSpPr txBox="1"/>
          <p:nvPr/>
        </p:nvSpPr>
        <p:spPr>
          <a:xfrm>
            <a:off x="2286392" y="4142232"/>
            <a:ext cx="1216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10–35′</a:t>
            </a:r>
            <a:endParaRPr lang="zh-CN" sz="1300" dirty="0"/>
          </a:p>
        </p:txBody>
      </p:sp>
      <p:sp>
        <p:nvSpPr>
          <p:cNvPr id="25" name="Text 19"/>
          <p:cNvSpPr txBox="1"/>
          <p:nvPr/>
        </p:nvSpPr>
        <p:spPr>
          <a:xfrm>
            <a:off x="2286392" y="4434840"/>
            <a:ext cx="12165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美国侧：3520 Part IV</a:t>
            </a:r>
            <a:endParaRPr lang="zh-CN" sz="1250" dirty="0"/>
          </a:p>
        </p:txBody>
      </p:sp>
      <p:sp>
        <p:nvSpPr>
          <p:cNvPr id="26" name="Shape 20"/>
          <p:cNvSpPr/>
          <p:nvPr/>
        </p:nvSpPr>
        <p:spPr>
          <a:xfrm>
            <a:off x="3749824" y="3520440"/>
            <a:ext cx="1490864" cy="2103120"/>
          </a:xfrm>
          <a:prstGeom prst="roundRect">
            <a:avLst>
              <a:gd name="adj" fmla="val 6133"/>
            </a:avLst>
          </a:prstGeom>
          <a:solidFill>
            <a:srgbClr val="F0F4F7"/>
          </a:solidFill>
          <a:ln/>
        </p:spPr>
      </p:sp>
      <p:sp>
        <p:nvSpPr>
          <p:cNvPr id="27" name="Text 21"/>
          <p:cNvSpPr txBox="1"/>
          <p:nvPr/>
        </p:nvSpPr>
        <p:spPr>
          <a:xfrm>
            <a:off x="3886984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1400" dirty="0"/>
          </a:p>
        </p:txBody>
      </p:sp>
      <p:sp>
        <p:nvSpPr>
          <p:cNvPr id="28" name="Text 22"/>
          <p:cNvSpPr txBox="1"/>
          <p:nvPr/>
        </p:nvSpPr>
        <p:spPr>
          <a:xfrm>
            <a:off x="3886984" y="4142232"/>
            <a:ext cx="1216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35–50′</a:t>
            </a:r>
            <a:endParaRPr lang="zh-CN" sz="1300" dirty="0"/>
          </a:p>
        </p:txBody>
      </p:sp>
      <p:sp>
        <p:nvSpPr>
          <p:cNvPr id="29" name="Text 23"/>
          <p:cNvSpPr txBox="1"/>
          <p:nvPr/>
        </p:nvSpPr>
        <p:spPr>
          <a:xfrm>
            <a:off x="3886984" y="4434840"/>
            <a:ext cx="12165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捐赠人赠与税（NRNC）</a:t>
            </a:r>
            <a:endParaRPr lang="zh-CN" sz="1250" dirty="0"/>
          </a:p>
        </p:txBody>
      </p:sp>
      <p:sp>
        <p:nvSpPr>
          <p:cNvPr id="30" name="Shape 24"/>
          <p:cNvSpPr/>
          <p:nvPr/>
        </p:nvSpPr>
        <p:spPr>
          <a:xfrm>
            <a:off x="5350416" y="3520440"/>
            <a:ext cx="1490864" cy="2103120"/>
          </a:xfrm>
          <a:prstGeom prst="roundRect">
            <a:avLst>
              <a:gd name="adj" fmla="val 6133"/>
            </a:avLst>
          </a:prstGeom>
          <a:solidFill>
            <a:srgbClr val="F0F4F7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5487576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zh-CN" sz="1400" dirty="0"/>
          </a:p>
        </p:txBody>
      </p:sp>
      <p:sp>
        <p:nvSpPr>
          <p:cNvPr id="32" name="Text 26"/>
          <p:cNvSpPr txBox="1"/>
          <p:nvPr/>
        </p:nvSpPr>
        <p:spPr>
          <a:xfrm>
            <a:off x="5487576" y="4142232"/>
            <a:ext cx="1216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50–60′</a:t>
            </a:r>
            <a:endParaRPr lang="zh-CN" sz="1300" dirty="0"/>
          </a:p>
        </p:txBody>
      </p:sp>
      <p:sp>
        <p:nvSpPr>
          <p:cNvPr id="33" name="Text 27"/>
          <p:cNvSpPr txBox="1"/>
          <p:nvPr/>
        </p:nvSpPr>
        <p:spPr>
          <a:xfrm>
            <a:off x="5487576" y="4434840"/>
            <a:ext cx="12165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加拿大侧</a:t>
            </a:r>
            <a:endParaRPr lang="zh-CN" sz="1250" dirty="0"/>
          </a:p>
        </p:txBody>
      </p:sp>
      <p:sp>
        <p:nvSpPr>
          <p:cNvPr id="34" name="Shape 28"/>
          <p:cNvSpPr/>
          <p:nvPr/>
        </p:nvSpPr>
        <p:spPr>
          <a:xfrm>
            <a:off x="6951008" y="3520440"/>
            <a:ext cx="1490864" cy="2103120"/>
          </a:xfrm>
          <a:prstGeom prst="roundRect">
            <a:avLst>
              <a:gd name="adj" fmla="val 6133"/>
            </a:avLst>
          </a:prstGeom>
          <a:solidFill>
            <a:srgbClr val="F0F4F7"/>
          </a:solidFill>
          <a:ln/>
        </p:spPr>
      </p:sp>
      <p:sp>
        <p:nvSpPr>
          <p:cNvPr id="35" name="Text 29"/>
          <p:cNvSpPr txBox="1"/>
          <p:nvPr/>
        </p:nvSpPr>
        <p:spPr>
          <a:xfrm>
            <a:off x="7088168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zh-CN" sz="1400" dirty="0"/>
          </a:p>
        </p:txBody>
      </p:sp>
      <p:sp>
        <p:nvSpPr>
          <p:cNvPr id="36" name="Text 30"/>
          <p:cNvSpPr txBox="1"/>
          <p:nvPr/>
        </p:nvSpPr>
        <p:spPr>
          <a:xfrm>
            <a:off x="7088168" y="4142232"/>
            <a:ext cx="1216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60–70′</a:t>
            </a:r>
            <a:endParaRPr lang="zh-CN" sz="1300" dirty="0"/>
          </a:p>
        </p:txBody>
      </p:sp>
      <p:sp>
        <p:nvSpPr>
          <p:cNvPr id="37" name="Text 31"/>
          <p:cNvSpPr txBox="1"/>
          <p:nvPr/>
        </p:nvSpPr>
        <p:spPr>
          <a:xfrm>
            <a:off x="7088168" y="4434840"/>
            <a:ext cx="12165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中国侧</a:t>
            </a:r>
            <a:endParaRPr lang="zh-CN" sz="1250" dirty="0"/>
          </a:p>
        </p:txBody>
      </p:sp>
      <p:sp>
        <p:nvSpPr>
          <p:cNvPr id="38" name="Shape 32"/>
          <p:cNvSpPr/>
          <p:nvPr/>
        </p:nvSpPr>
        <p:spPr>
          <a:xfrm>
            <a:off x="8551599" y="3520440"/>
            <a:ext cx="1490864" cy="2103120"/>
          </a:xfrm>
          <a:prstGeom prst="roundRect">
            <a:avLst>
              <a:gd name="adj" fmla="val 6133"/>
            </a:avLst>
          </a:prstGeom>
          <a:solidFill>
            <a:srgbClr val="F0F4F7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8688759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zh-CN" sz="1400" dirty="0"/>
          </a:p>
        </p:txBody>
      </p:sp>
      <p:sp>
        <p:nvSpPr>
          <p:cNvPr id="40" name="Text 34"/>
          <p:cNvSpPr txBox="1"/>
          <p:nvPr/>
        </p:nvSpPr>
        <p:spPr>
          <a:xfrm>
            <a:off x="8688759" y="4142232"/>
            <a:ext cx="1216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70–85′</a:t>
            </a:r>
            <a:endParaRPr lang="zh-CN" sz="1300" dirty="0"/>
          </a:p>
        </p:txBody>
      </p:sp>
      <p:sp>
        <p:nvSpPr>
          <p:cNvPr id="41" name="Text 35"/>
          <p:cNvSpPr txBox="1"/>
          <p:nvPr/>
        </p:nvSpPr>
        <p:spPr>
          <a:xfrm>
            <a:off x="8688759" y="4434840"/>
            <a:ext cx="12165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</a:t>
            </a:r>
            <a:endParaRPr lang="zh-CN" sz="1250" dirty="0"/>
          </a:p>
        </p:txBody>
      </p:sp>
      <p:sp>
        <p:nvSpPr>
          <p:cNvPr id="42" name="Shape 36"/>
          <p:cNvSpPr/>
          <p:nvPr/>
        </p:nvSpPr>
        <p:spPr>
          <a:xfrm>
            <a:off x="10152191" y="3520440"/>
            <a:ext cx="1490864" cy="2103120"/>
          </a:xfrm>
          <a:prstGeom prst="roundRect">
            <a:avLst>
              <a:gd name="adj" fmla="val 6133"/>
            </a:avLst>
          </a:prstGeom>
          <a:solidFill>
            <a:srgbClr val="F0F4F7"/>
          </a:solidFill>
          <a:ln/>
        </p:spPr>
      </p:sp>
      <p:sp>
        <p:nvSpPr>
          <p:cNvPr id="43" name="Text 37"/>
          <p:cNvSpPr txBox="1"/>
          <p:nvPr/>
        </p:nvSpPr>
        <p:spPr>
          <a:xfrm>
            <a:off x="10289351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zh-CN" sz="1400" dirty="0"/>
          </a:p>
        </p:txBody>
      </p:sp>
      <p:sp>
        <p:nvSpPr>
          <p:cNvPr id="44" name="Text 38"/>
          <p:cNvSpPr txBox="1"/>
          <p:nvPr/>
        </p:nvSpPr>
        <p:spPr>
          <a:xfrm>
            <a:off x="10289351" y="4142232"/>
            <a:ext cx="1216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85–90′</a:t>
            </a:r>
            <a:endParaRPr lang="zh-CN" sz="1300" dirty="0"/>
          </a:p>
        </p:txBody>
      </p:sp>
      <p:sp>
        <p:nvSpPr>
          <p:cNvPr id="45" name="Text 39"/>
          <p:cNvSpPr txBox="1"/>
          <p:nvPr/>
        </p:nvSpPr>
        <p:spPr>
          <a:xfrm>
            <a:off x="10289351" y="4434840"/>
            <a:ext cx="12165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清单与转介</a:t>
            </a:r>
            <a:endParaRPr lang="zh-CN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51</a:t>
            </a:fld>
            <a:endParaRPr lang="zh-CN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0–10′ · 框架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四步判断：出资国 → 接收人身份 → 用途 → 文件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2499284" cy="3520440"/>
          </a:xfrm>
          <a:prstGeom prst="roundRect">
            <a:avLst>
              <a:gd name="adj" fmla="val 3659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78308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560320"/>
            <a:ext cx="19506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出资国</a:t>
            </a:r>
            <a:endParaRPr lang="zh-CN" sz="21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200400"/>
            <a:ext cx="1950644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钱从哪个国家出？加拿大（A 线），还是中国大陆（B 线）？</a:t>
            </a:r>
            <a:endParaRPr lang="zh-CN" sz="1500" dirty="0"/>
          </a:p>
        </p:txBody>
      </p:sp>
      <p:sp>
        <p:nvSpPr>
          <p:cNvPr id="9" name="Shape 6"/>
          <p:cNvSpPr/>
          <p:nvPr/>
        </p:nvSpPr>
        <p:spPr>
          <a:xfrm>
            <a:off x="3111932" y="3291840"/>
            <a:ext cx="237744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3413684" y="1554480"/>
            <a:ext cx="2499284" cy="3520440"/>
          </a:xfrm>
          <a:prstGeom prst="roundRect">
            <a:avLst>
              <a:gd name="adj" fmla="val 3659"/>
            </a:avLst>
          </a:prstGeom>
          <a:solidFill>
            <a:srgbClr val="F0F4F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3688004" y="178308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3688004" y="2560320"/>
            <a:ext cx="19506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接收人身份</a:t>
            </a:r>
            <a:endParaRPr lang="zh-CN" sz="2100" dirty="0"/>
          </a:p>
        </p:txBody>
      </p:sp>
      <p:sp>
        <p:nvSpPr>
          <p:cNvPr id="13" name="Text 10"/>
          <p:cNvSpPr txBox="1"/>
          <p:nvPr/>
        </p:nvSpPr>
        <p:spPr>
          <a:xfrm>
            <a:off x="3688004" y="3200400"/>
            <a:ext cx="1950644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接收人是 U.S. person 吗？是从哪一年开始的？</a:t>
            </a:r>
            <a:endParaRPr lang="zh-CN" sz="1500" dirty="0"/>
          </a:p>
        </p:txBody>
      </p:sp>
      <p:sp>
        <p:nvSpPr>
          <p:cNvPr id="14" name="Shape 11"/>
          <p:cNvSpPr/>
          <p:nvPr/>
        </p:nvSpPr>
        <p:spPr>
          <a:xfrm>
            <a:off x="5976976" y="3291840"/>
            <a:ext cx="237744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6278728" y="1554480"/>
            <a:ext cx="2499284" cy="3520440"/>
          </a:xfrm>
          <a:prstGeom prst="roundRect">
            <a:avLst>
              <a:gd name="adj" fmla="val 3659"/>
            </a:avLst>
          </a:prstGeom>
          <a:solidFill>
            <a:srgbClr val="F0F4F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6553048" y="178308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6553048" y="2560320"/>
            <a:ext cx="19506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用途</a:t>
            </a:r>
            <a:endParaRPr lang="zh-CN" sz="2100" dirty="0"/>
          </a:p>
        </p:txBody>
      </p:sp>
      <p:sp>
        <p:nvSpPr>
          <p:cNvPr id="18" name="Text 15"/>
          <p:cNvSpPr txBox="1"/>
          <p:nvPr/>
        </p:nvSpPr>
        <p:spPr>
          <a:xfrm>
            <a:off x="6553048" y="3200400"/>
            <a:ext cx="1950644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是直接支付学费、医疗费，还是其他用途？</a:t>
            </a:r>
            <a:endParaRPr lang="zh-CN" sz="1500" dirty="0"/>
          </a:p>
        </p:txBody>
      </p:sp>
      <p:sp>
        <p:nvSpPr>
          <p:cNvPr id="19" name="Shape 16"/>
          <p:cNvSpPr/>
          <p:nvPr/>
        </p:nvSpPr>
        <p:spPr>
          <a:xfrm>
            <a:off x="8842019" y="3291840"/>
            <a:ext cx="237744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9143771" y="1554480"/>
            <a:ext cx="2499284" cy="3520440"/>
          </a:xfrm>
          <a:prstGeom prst="roundRect">
            <a:avLst>
              <a:gd name="adj" fmla="val 3659"/>
            </a:avLst>
          </a:prstGeom>
          <a:solidFill>
            <a:srgbClr val="F0F4F7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418091" y="178308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zh-CN" sz="2000" dirty="0"/>
          </a:p>
        </p:txBody>
      </p:sp>
      <p:sp>
        <p:nvSpPr>
          <p:cNvPr id="22" name="Text 19"/>
          <p:cNvSpPr txBox="1"/>
          <p:nvPr/>
        </p:nvSpPr>
        <p:spPr>
          <a:xfrm>
            <a:off x="9418091" y="2560320"/>
            <a:ext cx="19506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文件</a:t>
            </a:r>
            <a:endParaRPr lang="zh-CN" sz="2100" dirty="0"/>
          </a:p>
        </p:txBody>
      </p:sp>
      <p:sp>
        <p:nvSpPr>
          <p:cNvPr id="23" name="Text 20"/>
          <p:cNvSpPr txBox="1"/>
          <p:nvPr/>
        </p:nvSpPr>
        <p:spPr>
          <a:xfrm>
            <a:off x="9418091" y="3200400"/>
            <a:ext cx="1950644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赠与函、资金来源、银行流水、身份时点、到期日。</a:t>
            </a:r>
            <a:endParaRPr lang="zh-CN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548640" y="534924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先判断，再申报；“申报”不等于“缴税”。</a:t>
            </a:r>
            <a:endParaRPr lang="zh-CN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52</a:t>
            </a:fld>
            <a:endParaRPr lang="zh-CN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0–10′ · 框架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资金路径：两条线，进入同一个美国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645920"/>
            <a:ext cx="2926080" cy="1645920"/>
          </a:xfrm>
          <a:prstGeom prst="roundRect">
            <a:avLst>
              <a:gd name="adj" fmla="val 5556"/>
            </a:avLst>
          </a:prstGeom>
          <a:solidFill>
            <a:srgbClr val="1B7F8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548640" y="192024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</a:t>
            </a:r>
            <a:endParaRPr lang="zh-CN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56032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6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父母 · A 线</a:t>
            </a:r>
            <a:endParaRPr lang="zh-CN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657600" y="182880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赠与／汇款进入美国</a:t>
            </a:r>
            <a:endParaRPr lang="zh-CN" sz="1500" dirty="0"/>
          </a:p>
        </p:txBody>
      </p:sp>
      <p:sp>
        <p:nvSpPr>
          <p:cNvPr id="9" name="Shape 6"/>
          <p:cNvSpPr/>
          <p:nvPr/>
        </p:nvSpPr>
        <p:spPr>
          <a:xfrm>
            <a:off x="3657600" y="2468880"/>
            <a:ext cx="4206240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0" name="Text 7"/>
          <p:cNvSpPr txBox="1"/>
          <p:nvPr/>
        </p:nvSpPr>
        <p:spPr>
          <a:xfrm>
            <a:off x="3657600" y="2606040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25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加拿大侧：无赠与税；赠与增值资产 → 视同处置（待核）</a:t>
            </a:r>
            <a:endParaRPr lang="zh-CN" sz="1250" dirty="0"/>
          </a:p>
        </p:txBody>
      </p:sp>
      <p:sp>
        <p:nvSpPr>
          <p:cNvPr id="11" name="Shape 8"/>
          <p:cNvSpPr/>
          <p:nvPr/>
        </p:nvSpPr>
        <p:spPr>
          <a:xfrm>
            <a:off x="548640" y="3931920"/>
            <a:ext cx="2926080" cy="1645920"/>
          </a:xfrm>
          <a:prstGeom prst="roundRect">
            <a:avLst>
              <a:gd name="adj" fmla="val 5556"/>
            </a:avLst>
          </a:prstGeom>
          <a:solidFill>
            <a:srgbClr val="8A3B7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548640" y="420624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中国大陆</a:t>
            </a:r>
            <a:endParaRPr lang="zh-CN" sz="260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484632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6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父母 · B 线</a:t>
            </a:r>
            <a:endParaRPr lang="zh-CN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3657600" y="411480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汇款进入美国</a:t>
            </a:r>
            <a:endParaRPr lang="zh-CN" sz="1500" dirty="0"/>
          </a:p>
        </p:txBody>
      </p:sp>
      <p:sp>
        <p:nvSpPr>
          <p:cNvPr id="15" name="Shape 12"/>
          <p:cNvSpPr/>
          <p:nvPr/>
        </p:nvSpPr>
        <p:spPr>
          <a:xfrm>
            <a:off x="3657600" y="4754880"/>
            <a:ext cx="4206240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6" name="Text 13"/>
          <p:cNvSpPr txBox="1"/>
          <p:nvPr/>
        </p:nvSpPr>
        <p:spPr>
          <a:xfrm>
            <a:off x="3657600" y="4892040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25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中国侧：年度便利化额度；美国 1% 汇款税不涉及汇入</a:t>
            </a:r>
            <a:endParaRPr lang="zh-CN" sz="1250" dirty="0"/>
          </a:p>
        </p:txBody>
      </p:sp>
      <p:sp>
        <p:nvSpPr>
          <p:cNvPr id="17" name="Shape 14"/>
          <p:cNvSpPr/>
          <p:nvPr/>
        </p:nvSpPr>
        <p:spPr>
          <a:xfrm>
            <a:off x="8001000" y="1645920"/>
            <a:ext cx="3642055" cy="3931920"/>
          </a:xfrm>
          <a:prstGeom prst="roundRect">
            <a:avLst>
              <a:gd name="adj" fmla="val 2511"/>
            </a:avLst>
          </a:prstGeom>
          <a:solidFill>
            <a:srgbClr val="3B4BA0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8229600" y="182880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</a:t>
            </a:r>
            <a:endParaRPr lang="zh-CN" sz="2600" dirty="0"/>
          </a:p>
        </p:txBody>
      </p:sp>
      <p:sp>
        <p:nvSpPr>
          <p:cNvPr id="19" name="Text 16"/>
          <p:cNvSpPr txBox="1"/>
          <p:nvPr/>
        </p:nvSpPr>
        <p:spPr>
          <a:xfrm>
            <a:off x="8229600" y="23774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DCE0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子女（接收人）</a:t>
            </a:r>
            <a:endParaRPr lang="zh-CN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8229600" y="2926080"/>
            <a:ext cx="32004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zh-CN" sz="15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接收人是 U.S. person → 3520 Part IV（&gt; US$100,000，关联人合并）</a:t>
            </a:r>
            <a:endParaRPr lang="zh-CN" sz="15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zh-CN" sz="15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捐赠人为 NRNC：赠与美国不动产／有形资产 → 赠与税（709-NA）</a:t>
            </a:r>
            <a:endParaRPr lang="zh-CN" sz="1500" dirty="0"/>
          </a:p>
          <a:p>
            <a:pPr marL="177800" indent="-177800">
              <a:buSzPct val="100000"/>
              <a:buChar char="•"/>
            </a:pPr>
            <a:r>
              <a:rPr lang="zh-CN" sz="15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美国公司股票等无形资产：不征赠与税</a:t>
            </a:r>
            <a:endParaRPr lang="zh-CN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53</a:t>
            </a:fld>
            <a:endParaRPr lang="zh-CN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10–35′ · 美国侧：Form 3520 Part IV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Form 3520 Part IV：何时触发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3515258" cy="2514600"/>
          </a:xfrm>
          <a:prstGeom prst="roundRect">
            <a:avLst>
              <a:gd name="adj" fmla="val 3636"/>
            </a:avLst>
          </a:prstGeom>
          <a:solidFill>
            <a:srgbClr val="F0F4F7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178308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463040" y="1783080"/>
            <a:ext cx="23265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接收人</a:t>
            </a:r>
            <a:endParaRPr lang="zh-CN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246888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 U.S. person</a:t>
            </a:r>
            <a:endParaRPr lang="zh-CN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324612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5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义务人是接收人；仍为非居民时，通常不是申报人</a:t>
            </a:r>
            <a:endParaRPr lang="zh-CN" sz="1350" dirty="0"/>
          </a:p>
        </p:txBody>
      </p:sp>
      <p:sp>
        <p:nvSpPr>
          <p:cNvPr id="11" name="Shape 8"/>
          <p:cNvSpPr/>
          <p:nvPr/>
        </p:nvSpPr>
        <p:spPr>
          <a:xfrm>
            <a:off x="4338218" y="1554480"/>
            <a:ext cx="3515258" cy="2514600"/>
          </a:xfrm>
          <a:prstGeom prst="roundRect">
            <a:avLst>
              <a:gd name="adj" fmla="val 3636"/>
            </a:avLst>
          </a:prstGeom>
          <a:solidFill>
            <a:srgbClr val="F0F4F7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612538" y="178308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5252618" y="1783080"/>
            <a:ext cx="23265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</a:t>
            </a:r>
            <a:endParaRPr lang="zh-CN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4612538" y="246888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非居民外国人或外国遗产</a:t>
            </a:r>
            <a:endParaRPr lang="zh-CN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4612538" y="324612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5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例如：父母作为个人所汇的款项</a:t>
            </a:r>
            <a:endParaRPr lang="zh-CN" sz="1350" dirty="0"/>
          </a:p>
        </p:txBody>
      </p:sp>
      <p:sp>
        <p:nvSpPr>
          <p:cNvPr id="16" name="Shape 13"/>
          <p:cNvSpPr/>
          <p:nvPr/>
        </p:nvSpPr>
        <p:spPr>
          <a:xfrm>
            <a:off x="8127797" y="1554480"/>
            <a:ext cx="3515258" cy="2514600"/>
          </a:xfrm>
          <a:prstGeom prst="roundRect">
            <a:avLst>
              <a:gd name="adj" fmla="val 3636"/>
            </a:avLst>
          </a:prstGeom>
          <a:solidFill>
            <a:srgbClr val="F0F4F7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402117" y="178308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9042197" y="1783080"/>
            <a:ext cx="23265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金额</a:t>
            </a:r>
            <a:endParaRPr lang="zh-CN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8402117" y="246888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当年合计 &gt; US$100,000</a:t>
            </a:r>
            <a:endParaRPr lang="zh-CN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8402117" y="324612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5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关联人合并计算</a:t>
            </a:r>
            <a:endParaRPr lang="zh-CN" sz="1350" dirty="0"/>
          </a:p>
        </p:txBody>
      </p:sp>
      <p:sp>
        <p:nvSpPr>
          <p:cNvPr id="21" name="Text 18"/>
          <p:cNvSpPr txBox="1"/>
          <p:nvPr/>
        </p:nvSpPr>
        <p:spPr>
          <a:xfrm>
            <a:off x="548640" y="41605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b="1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三个条件同时满足</a:t>
            </a:r>
            <a:endParaRPr lang="zh-CN" sz="1400" dirty="0"/>
          </a:p>
        </p:txBody>
      </p:sp>
      <p:sp>
        <p:nvSpPr>
          <p:cNvPr id="22" name="Shape 19"/>
          <p:cNvSpPr/>
          <p:nvPr/>
        </p:nvSpPr>
        <p:spPr>
          <a:xfrm>
            <a:off x="548640" y="4526280"/>
            <a:ext cx="11094415" cy="1280160"/>
          </a:xfrm>
          <a:prstGeom prst="roundRect">
            <a:avLst>
              <a:gd name="adj" fmla="val 7143"/>
            </a:avLst>
          </a:prstGeom>
          <a:solidFill>
            <a:srgbClr val="13233A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1005840" y="4526280"/>
            <a:ext cx="1018001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须报 Form 3520 Part IV；&gt; US$5,000 的每笔，逐项列明</a:t>
            </a:r>
            <a:endParaRPr lang="zh-CN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 (12/2025)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54</a:t>
            </a:fld>
            <a:endParaRPr lang="zh-CN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10–35′ · 美国侧：Form 3520 Part IV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接收人什么时候成了“U.S. person”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645920"/>
            <a:ext cx="7589520" cy="1737360"/>
          </a:xfrm>
          <a:prstGeom prst="roundRect">
            <a:avLst>
              <a:gd name="adj" fmla="val 5263"/>
            </a:avLst>
          </a:prstGeom>
          <a:solidFill>
            <a:srgbClr val="1B7F8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914400" y="182880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2024–2028：仍为非居民（豁免年）</a:t>
            </a:r>
            <a:endParaRPr lang="zh-CN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514600"/>
            <a:ext cx="6858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所收赠与：通常不是 3520 申报人（示意：陈家儿子）</a:t>
            </a:r>
            <a:endParaRPr lang="zh-CN" sz="1600" dirty="0"/>
          </a:p>
        </p:txBody>
      </p:sp>
      <p:sp>
        <p:nvSpPr>
          <p:cNvPr id="9" name="Shape 6"/>
          <p:cNvSpPr/>
          <p:nvPr/>
        </p:nvSpPr>
        <p:spPr>
          <a:xfrm>
            <a:off x="8229600" y="2514600"/>
            <a:ext cx="365760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8686800" y="1645920"/>
            <a:ext cx="2956255" cy="1737360"/>
          </a:xfrm>
          <a:prstGeom prst="roundRect">
            <a:avLst>
              <a:gd name="adj" fmla="val 5263"/>
            </a:avLst>
          </a:prstGeom>
          <a:solidFill>
            <a:srgbClr val="3B4BA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961120" y="18288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2029 起</a:t>
            </a:r>
            <a:endParaRPr lang="zh-CN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8961120" y="2468880"/>
            <a:ext cx="24076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美国税务居民（示意）：所收赠与落入 Part IV</a:t>
            </a:r>
            <a:endParaRPr lang="zh-CN" sz="1400" dirty="0"/>
          </a:p>
        </p:txBody>
      </p:sp>
      <p:sp>
        <p:nvSpPr>
          <p:cNvPr id="13" name="Shape 10"/>
          <p:cNvSpPr/>
          <p:nvPr/>
        </p:nvSpPr>
        <p:spPr>
          <a:xfrm>
            <a:off x="548640" y="3749040"/>
            <a:ext cx="11094415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14400" y="374904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义务人是 U.S. person；仍为非居民时通常不是申报人，成为美国税务居民之后所收赠与才落入。</a:t>
            </a:r>
            <a:endParaRPr lang="zh-CN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521208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居民身份如何认定？回到 S1：SPT、居民起算日（Pub. 519 复核）。</a:t>
            </a:r>
            <a:endParaRPr lang="zh-CN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说明书；O5 IRS 学生豁免页面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55</a:t>
            </a:fld>
            <a:endParaRPr lang="zh-CN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10–35′ · 美国侧：Form 3520 Part IV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关联人合并：全年、合并计算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4630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关联人（合并计算）</a:t>
            </a:r>
            <a:endParaRPr lang="zh-CN" sz="1400" dirty="0"/>
          </a:p>
        </p:txBody>
      </p:sp>
      <p:sp>
        <p:nvSpPr>
          <p:cNvPr id="7" name="Shape 4"/>
          <p:cNvSpPr/>
          <p:nvPr/>
        </p:nvSpPr>
        <p:spPr>
          <a:xfrm>
            <a:off x="548640" y="1874520"/>
            <a:ext cx="2926080" cy="685800"/>
          </a:xfrm>
          <a:prstGeom prst="roundRect">
            <a:avLst>
              <a:gd name="adj" fmla="val 13333"/>
            </a:avLst>
          </a:prstGeom>
          <a:solidFill>
            <a:srgbClr val="E3F1F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187452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父母</a:t>
            </a:r>
            <a:endParaRPr lang="zh-CN" sz="1800" dirty="0"/>
          </a:p>
        </p:txBody>
      </p:sp>
      <p:sp>
        <p:nvSpPr>
          <p:cNvPr id="9" name="Shape 6"/>
          <p:cNvSpPr/>
          <p:nvPr/>
        </p:nvSpPr>
        <p:spPr>
          <a:xfrm>
            <a:off x="548640" y="2697480"/>
            <a:ext cx="2926080" cy="685800"/>
          </a:xfrm>
          <a:prstGeom prst="roundRect">
            <a:avLst>
              <a:gd name="adj" fmla="val 13333"/>
            </a:avLst>
          </a:prstGeom>
          <a:solidFill>
            <a:srgbClr val="E3F1F3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22960" y="269748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祖父母</a:t>
            </a:r>
            <a:endParaRPr lang="zh-CN" sz="1800" dirty="0"/>
          </a:p>
        </p:txBody>
      </p:sp>
      <p:sp>
        <p:nvSpPr>
          <p:cNvPr id="11" name="Shape 8"/>
          <p:cNvSpPr/>
          <p:nvPr/>
        </p:nvSpPr>
        <p:spPr>
          <a:xfrm>
            <a:off x="548640" y="3520440"/>
            <a:ext cx="2926080" cy="685800"/>
          </a:xfrm>
          <a:prstGeom prst="roundRect">
            <a:avLst>
              <a:gd name="adj" fmla="val 13333"/>
            </a:avLst>
          </a:prstGeom>
          <a:solidFill>
            <a:srgbClr val="E3F1F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22960" y="352044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兄弟姐妹</a:t>
            </a:r>
            <a:endParaRPr lang="zh-CN" sz="1800" dirty="0"/>
          </a:p>
        </p:txBody>
      </p:sp>
      <p:sp>
        <p:nvSpPr>
          <p:cNvPr id="13" name="Shape 10"/>
          <p:cNvSpPr/>
          <p:nvPr/>
        </p:nvSpPr>
        <p:spPr>
          <a:xfrm>
            <a:off x="548640" y="4343400"/>
            <a:ext cx="2926080" cy="685800"/>
          </a:xfrm>
          <a:prstGeom prst="roundRect">
            <a:avLst>
              <a:gd name="adj" fmla="val 13333"/>
            </a:avLst>
          </a:prstGeom>
          <a:solidFill>
            <a:srgbClr val="E3F1F3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22960" y="43434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中介与代持</a:t>
            </a:r>
            <a:endParaRPr lang="zh-CN" sz="1800" dirty="0"/>
          </a:p>
        </p:txBody>
      </p:sp>
      <p:sp>
        <p:nvSpPr>
          <p:cNvPr id="15" name="Shape 12"/>
          <p:cNvSpPr/>
          <p:nvPr/>
        </p:nvSpPr>
        <p:spPr>
          <a:xfrm>
            <a:off x="3566160" y="3611880"/>
            <a:ext cx="914400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6" name="Shape 13"/>
          <p:cNvSpPr/>
          <p:nvPr/>
        </p:nvSpPr>
        <p:spPr>
          <a:xfrm>
            <a:off x="4572000" y="2286000"/>
            <a:ext cx="3291840" cy="2651760"/>
          </a:xfrm>
          <a:prstGeom prst="roundRect">
            <a:avLst>
              <a:gd name="adj" fmla="val 3448"/>
            </a:avLst>
          </a:prstGeom>
          <a:solidFill>
            <a:srgbClr val="13233A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572000" y="265176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全年合计</a:t>
            </a:r>
            <a:endParaRPr lang="zh-CN" sz="2800" dirty="0"/>
          </a:p>
        </p:txBody>
      </p:sp>
      <p:sp>
        <p:nvSpPr>
          <p:cNvPr id="18" name="Text 15"/>
          <p:cNvSpPr txBox="1"/>
          <p:nvPr/>
        </p:nvSpPr>
        <p:spPr>
          <a:xfrm>
            <a:off x="4572000" y="3383280"/>
            <a:ext cx="3291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600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同一接收人</a:t>
            </a:r>
            <a:endParaRPr lang="zh-CN" sz="1600" dirty="0"/>
          </a:p>
          <a:p>
            <a:pPr algn="ctr" indent="0" marL="0">
              <a:buNone/>
            </a:pPr>
            <a:r>
              <a:rPr lang="zh-CN" sz="1600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同一日历年</a:t>
            </a:r>
            <a:endParaRPr lang="zh-CN" sz="1600" dirty="0"/>
          </a:p>
        </p:txBody>
      </p:sp>
      <p:sp>
        <p:nvSpPr>
          <p:cNvPr id="19" name="Shape 16"/>
          <p:cNvSpPr/>
          <p:nvPr/>
        </p:nvSpPr>
        <p:spPr>
          <a:xfrm>
            <a:off x="7955280" y="3611880"/>
            <a:ext cx="822960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8869680" y="2286000"/>
            <a:ext cx="2773375" cy="2651760"/>
          </a:xfrm>
          <a:prstGeom prst="roundRect">
            <a:avLst>
              <a:gd name="adj" fmla="val 3448"/>
            </a:avLst>
          </a:prstGeom>
          <a:solidFill>
            <a:srgbClr val="E3F1F3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961120" y="2651760"/>
            <a:ext cx="25904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&gt; US$100,000？</a:t>
            </a:r>
            <a:endParaRPr lang="zh-CN" sz="1900" dirty="0"/>
          </a:p>
        </p:txBody>
      </p:sp>
      <p:sp>
        <p:nvSpPr>
          <p:cNvPr id="22" name="Text 19"/>
          <p:cNvSpPr txBox="1"/>
          <p:nvPr/>
        </p:nvSpPr>
        <p:spPr>
          <a:xfrm>
            <a:off x="8869680" y="3520440"/>
            <a:ext cx="27733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 → 触发 Part IV</a:t>
            </a:r>
            <a:endParaRPr lang="zh-CN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" y="534924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分批汇款不改变结论：按年度并合并关联人计算。</a:t>
            </a:r>
            <a:endParaRPr lang="zh-CN" sz="1700" dirty="0"/>
          </a:p>
        </p:txBody>
      </p:sp>
      <p:sp>
        <p:nvSpPr>
          <p:cNvPr id="24" name="Text 21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56</a:t>
            </a:fld>
            <a:endParaRPr lang="zh-CN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10–35′ · 美国侧：Form 3520 Part IV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哪些不算：三类排除项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11094415" cy="1170432"/>
          </a:xfrm>
          <a:prstGeom prst="roundRect">
            <a:avLst>
              <a:gd name="adj" fmla="val 7813"/>
            </a:avLst>
          </a:prstGeom>
          <a:solidFill>
            <a:srgbClr val="F0F4F7"/>
          </a:solidFill>
          <a:ln/>
        </p:spPr>
      </p:sp>
      <p:sp>
        <p:nvSpPr>
          <p:cNvPr id="6" name="Shape 3"/>
          <p:cNvSpPr/>
          <p:nvPr/>
        </p:nvSpPr>
        <p:spPr>
          <a:xfrm>
            <a:off x="868680" y="1865376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2002536"/>
            <a:ext cx="274320" cy="2743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737360" y="1554480"/>
            <a:ext cx="8076895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直接支付给教育机构的学费、给医疗机构的医疗费</a:t>
            </a:r>
            <a:endParaRPr lang="zh-CN" sz="1800" dirty="0"/>
          </a:p>
        </p:txBody>
      </p:sp>
      <p:sp>
        <p:nvSpPr>
          <p:cNvPr id="9" name="Text 5"/>
          <p:cNvSpPr txBox="1"/>
          <p:nvPr/>
        </p:nvSpPr>
        <p:spPr>
          <a:xfrm>
            <a:off x="10500055" y="1984248"/>
            <a:ext cx="86868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100" dirty="0"/>
          </a:p>
        </p:txBody>
      </p:sp>
      <p:sp>
        <p:nvSpPr>
          <p:cNvPr id="10" name="Shape 6"/>
          <p:cNvSpPr/>
          <p:nvPr/>
        </p:nvSpPr>
        <p:spPr>
          <a:xfrm>
            <a:off x="548640" y="2926080"/>
            <a:ext cx="11094415" cy="1170432"/>
          </a:xfrm>
          <a:prstGeom prst="roundRect">
            <a:avLst>
              <a:gd name="adj" fmla="val 7813"/>
            </a:avLst>
          </a:prstGeom>
          <a:solidFill>
            <a:srgbClr val="F0F4F7"/>
          </a:solidFill>
          <a:ln/>
        </p:spPr>
      </p:sp>
      <p:sp>
        <p:nvSpPr>
          <p:cNvPr id="11" name="Shape 7"/>
          <p:cNvSpPr/>
          <p:nvPr/>
        </p:nvSpPr>
        <p:spPr>
          <a:xfrm>
            <a:off x="868680" y="3236976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3374136"/>
            <a:ext cx="274320" cy="27432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737360" y="2926080"/>
            <a:ext cx="8076895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RRSP／RRIF：依 Rev. Proc. 2014-55 免报</a:t>
            </a:r>
            <a:endParaRPr lang="zh-CN" sz="1800" dirty="0"/>
          </a:p>
        </p:txBody>
      </p:sp>
      <p:sp>
        <p:nvSpPr>
          <p:cNvPr id="14" name="Text 9"/>
          <p:cNvSpPr txBox="1"/>
          <p:nvPr/>
        </p:nvSpPr>
        <p:spPr>
          <a:xfrm>
            <a:off x="10500055" y="3355848"/>
            <a:ext cx="86868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100" dirty="0"/>
          </a:p>
        </p:txBody>
      </p:sp>
      <p:sp>
        <p:nvSpPr>
          <p:cNvPr id="15" name="Shape 10"/>
          <p:cNvSpPr/>
          <p:nvPr/>
        </p:nvSpPr>
        <p:spPr>
          <a:xfrm>
            <a:off x="548640" y="4297680"/>
            <a:ext cx="11094415" cy="1170432"/>
          </a:xfrm>
          <a:prstGeom prst="roundRect">
            <a:avLst>
              <a:gd name="adj" fmla="val 7813"/>
            </a:avLst>
          </a:prstGeom>
          <a:solidFill>
            <a:srgbClr val="FBE6E3"/>
          </a:solidFill>
          <a:ln/>
        </p:spPr>
      </p:sp>
      <p:sp>
        <p:nvSpPr>
          <p:cNvPr id="16" name="Shape 11"/>
          <p:cNvSpPr/>
          <p:nvPr/>
        </p:nvSpPr>
        <p:spPr>
          <a:xfrm>
            <a:off x="868680" y="4608576"/>
            <a:ext cx="548640" cy="548640"/>
          </a:xfrm>
          <a:prstGeom prst="ellipse">
            <a:avLst/>
          </a:prstGeom>
          <a:solidFill>
            <a:srgbClr val="C0392B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4745736"/>
            <a:ext cx="274320" cy="27432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737360" y="4297680"/>
            <a:ext cx="8076895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TFSA、RESP 等：须逐项核对 Rev. Proc. 2020-17 的条件</a:t>
            </a:r>
            <a:endParaRPr lang="zh-CN" sz="1800" dirty="0"/>
          </a:p>
        </p:txBody>
      </p:sp>
      <p:sp>
        <p:nvSpPr>
          <p:cNvPr id="19" name="Text 13"/>
          <p:cNvSpPr txBox="1"/>
          <p:nvPr/>
        </p:nvSpPr>
        <p:spPr>
          <a:xfrm>
            <a:off x="10500055" y="4727448"/>
            <a:ext cx="868680" cy="310896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20" name="Text 14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说明书；IRS 国家税务论坛材料（Part IV 与 Rev. Proc. 2020-17）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57</a:t>
            </a:fld>
            <a:endParaRPr lang="zh-CN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10–35′ · 美国侧：Form 3520 Part IV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来自公司或合伙的“赠与”：门槛更低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42062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3012338" y="178308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待复核</a:t>
            </a:r>
            <a:endParaRPr lang="zh-CN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1828800"/>
            <a:ext cx="20522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门槛更低</a:t>
            </a:r>
            <a:endParaRPr lang="zh-CN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2743200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 US$20,573</a:t>
            </a:r>
            <a:endParaRPr lang="zh-CN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4114800"/>
            <a:ext cx="287517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二手资料称 2025 年 US$20,116；以 Rev. Proc. 2025-32 为准</a:t>
            </a:r>
            <a:endParaRPr lang="zh-CN" sz="1400" dirty="0"/>
          </a:p>
        </p:txBody>
      </p:sp>
      <p:sp>
        <p:nvSpPr>
          <p:cNvPr id="10" name="Shape 7"/>
          <p:cNvSpPr/>
          <p:nvPr/>
        </p:nvSpPr>
        <p:spPr>
          <a:xfrm>
            <a:off x="4338218" y="1554480"/>
            <a:ext cx="3515258" cy="42062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658258" y="1828800"/>
            <a:ext cx="20522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可能被重新定性</a:t>
            </a:r>
            <a:endParaRPr lang="zh-CN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4658258" y="2743200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不一定按“赠与”处理</a:t>
            </a:r>
            <a:endParaRPr lang="zh-CN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4658258" y="4114800"/>
            <a:ext cx="287517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例如：通过父母的公司“赠与”（案例 3）</a:t>
            </a:r>
            <a:endParaRPr lang="zh-CN" sz="1400" dirty="0"/>
          </a:p>
        </p:txBody>
      </p:sp>
      <p:sp>
        <p:nvSpPr>
          <p:cNvPr id="14" name="Shape 11"/>
          <p:cNvSpPr/>
          <p:nvPr/>
        </p:nvSpPr>
        <p:spPr>
          <a:xfrm>
            <a:off x="8127797" y="1554480"/>
            <a:ext cx="3515258" cy="42062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8447837" y="1828800"/>
            <a:ext cx="20522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信托分配</a:t>
            </a:r>
            <a:endParaRPr lang="zh-CN" sz="1900" dirty="0"/>
          </a:p>
        </p:txBody>
      </p:sp>
      <p:sp>
        <p:nvSpPr>
          <p:cNvPr id="16" name="Text 13"/>
          <p:cNvSpPr txBox="1"/>
          <p:nvPr/>
        </p:nvSpPr>
        <p:spPr>
          <a:xfrm>
            <a:off x="8447837" y="2743200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 Part III</a:t>
            </a:r>
            <a:endParaRPr lang="zh-CN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8447837" y="4114800"/>
            <a:ext cx="287517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不是 Part IV</a:t>
            </a:r>
            <a:endParaRPr lang="zh-CN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说明书；X1 Rev. Proc. 2025-32 二手解读（须回官方复核）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58</a:t>
            </a:fld>
            <a:endParaRPr lang="zh-CN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10–35′ · 美国侧：Form 3520 Part IV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3520 的到期日与延期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1097280" y="2788920"/>
            <a:ext cx="9966960" cy="0"/>
          </a:xfrm>
          <a:prstGeom prst="line">
            <a:avLst/>
          </a:prstGeom>
          <a:noFill/>
          <a:ln w="38100">
            <a:solidFill>
              <a:srgbClr val="D3DCE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965960" y="2560320"/>
            <a:ext cx="457200" cy="457200"/>
          </a:xfrm>
          <a:prstGeom prst="ellipse">
            <a:avLst/>
          </a:prstGeom>
          <a:solidFill>
            <a:srgbClr val="5F6C7B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16002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3600" b="1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12/31</a:t>
            </a:r>
            <a:endParaRPr lang="zh-CN" sz="36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32461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纳税年度结束</a:t>
            </a:r>
            <a:endParaRPr lang="zh-CN" sz="1500" dirty="0"/>
          </a:p>
        </p:txBody>
      </p:sp>
      <p:sp>
        <p:nvSpPr>
          <p:cNvPr id="10" name="Shape 7"/>
          <p:cNvSpPr/>
          <p:nvPr/>
        </p:nvSpPr>
        <p:spPr>
          <a:xfrm>
            <a:off x="5870448" y="2560320"/>
            <a:ext cx="457200" cy="457200"/>
          </a:xfrm>
          <a:prstGeom prst="ellipse">
            <a:avLst/>
          </a:prstGeom>
          <a:solidFill>
            <a:srgbClr val="1B7F8C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453128" y="16002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3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4/15</a:t>
            </a:r>
            <a:endParaRPr lang="zh-CN" sz="3600" dirty="0"/>
          </a:p>
        </p:txBody>
      </p:sp>
      <p:sp>
        <p:nvSpPr>
          <p:cNvPr id="12" name="Text 9"/>
          <p:cNvSpPr txBox="1"/>
          <p:nvPr/>
        </p:nvSpPr>
        <p:spPr>
          <a:xfrm>
            <a:off x="4453128" y="32461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到期日：第 4 个月 15 日</a:t>
            </a:r>
            <a:endParaRPr lang="zh-CN" sz="1500" dirty="0"/>
          </a:p>
        </p:txBody>
      </p:sp>
      <p:sp>
        <p:nvSpPr>
          <p:cNvPr id="13" name="Shape 10"/>
          <p:cNvSpPr/>
          <p:nvPr/>
        </p:nvSpPr>
        <p:spPr>
          <a:xfrm>
            <a:off x="9738360" y="2560320"/>
            <a:ext cx="457200" cy="457200"/>
          </a:xfrm>
          <a:prstGeom prst="ellipse">
            <a:avLst/>
          </a:prstGeom>
          <a:solidFill>
            <a:srgbClr val="3B4BA0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321040" y="16002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3600" b="1" dirty="0">
                <a:solidFill>
                  <a:srgbClr val="3B4B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10/15</a:t>
            </a:r>
            <a:endParaRPr lang="zh-CN" sz="3600" dirty="0"/>
          </a:p>
        </p:txBody>
      </p:sp>
      <p:sp>
        <p:nvSpPr>
          <p:cNvPr id="15" name="Text 12"/>
          <p:cNvSpPr txBox="1"/>
          <p:nvPr/>
        </p:nvSpPr>
        <p:spPr>
          <a:xfrm>
            <a:off x="8321040" y="32461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随所得税延期，最迟：第 10 个月 15 日</a:t>
            </a:r>
            <a:endParaRPr lang="zh-CN" sz="1500" dirty="0"/>
          </a:p>
        </p:txBody>
      </p:sp>
      <p:sp>
        <p:nvSpPr>
          <p:cNvPr id="16" name="Shape 13"/>
          <p:cNvSpPr/>
          <p:nvPr/>
        </p:nvSpPr>
        <p:spPr>
          <a:xfrm>
            <a:off x="548640" y="4297680"/>
            <a:ext cx="11094415" cy="1508760"/>
          </a:xfrm>
          <a:prstGeom prst="roundRect">
            <a:avLst>
              <a:gd name="adj" fmla="val 6061"/>
            </a:avLst>
          </a:prstGeom>
          <a:solidFill>
            <a:srgbClr val="E3F1F3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4297680"/>
            <a:ext cx="10362895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zh-CN" sz="1800" b="1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单独寄送，</a:t>
            </a:r>
            <a:pPr indent="0" marL="0">
              <a:spcAft>
                <a:spcPts val="800"/>
              </a:spcAft>
              <a:buNone/>
            </a:pPr>
            <a:r>
              <a:rPr lang="zh-CN" sz="18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不附在 1040 内。</a:t>
            </a:r>
            <a:endParaRPr lang="zh-CN" sz="1800" dirty="0"/>
          </a:p>
          <a:p>
            <a:pPr indent="0" marL="0">
              <a:buNone/>
            </a:pPr>
            <a:r>
              <a:rPr lang="zh-CN" sz="18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示例：2025 纳税年度 → 到期 2026-04-15；随所得税延期 → 最迟 2026-10-15。</a:t>
            </a:r>
            <a:endParaRPr lang="zh-CN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 (12/2025)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59</a:t>
            </a:fld>
            <a:endParaRPr lang="zh-CN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10–35′ · 美国侧：Form 3520 Part IV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迟报的罚款结构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3515258" cy="3291840"/>
          </a:xfrm>
          <a:prstGeom prst="roundRect">
            <a:avLst>
              <a:gd name="adj" fmla="val 2778"/>
            </a:avLst>
          </a:prstGeom>
          <a:solidFill>
            <a:srgbClr val="F0F4F7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173736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Part IV · 外国赠与</a:t>
            </a:r>
            <a:endParaRPr lang="zh-CN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19456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3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5%／月</a:t>
            </a:r>
            <a:endParaRPr lang="zh-CN" sz="36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3017520"/>
            <a:ext cx="2966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最高 25%（§6039F）；合理原因可免</a:t>
            </a:r>
            <a:endParaRPr lang="zh-CN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3931920"/>
            <a:ext cx="502920" cy="411480"/>
          </a:xfrm>
          <a:prstGeom prst="roundRect">
            <a:avLst>
              <a:gd name="adj" fmla="val 13333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5%</a:t>
            </a:r>
            <a:endParaRPr lang="zh-CN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399032" y="3931920"/>
            <a:ext cx="502920" cy="411480"/>
          </a:xfrm>
          <a:prstGeom prst="roundRect">
            <a:avLst>
              <a:gd name="adj" fmla="val 13333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5%</a:t>
            </a:r>
            <a:endParaRPr lang="zh-CN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975104" y="3931920"/>
            <a:ext cx="502920" cy="411480"/>
          </a:xfrm>
          <a:prstGeom prst="roundRect">
            <a:avLst>
              <a:gd name="adj" fmla="val 13333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5%</a:t>
            </a:r>
            <a:endParaRPr lang="zh-CN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2551176" y="3931920"/>
            <a:ext cx="502920" cy="411480"/>
          </a:xfrm>
          <a:prstGeom prst="roundRect">
            <a:avLst>
              <a:gd name="adj" fmla="val 13333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5%</a:t>
            </a:r>
            <a:endParaRPr lang="zh-CN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3127248" y="3931920"/>
            <a:ext cx="502920" cy="411480"/>
          </a:xfrm>
          <a:prstGeom prst="roundRect">
            <a:avLst>
              <a:gd name="adj" fmla="val 13333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5%</a:t>
            </a:r>
            <a:endParaRPr lang="zh-CN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822960" y="4434840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个月封顶 25%</a:t>
            </a:r>
            <a:endParaRPr lang="zh-CN" sz="1200" dirty="0"/>
          </a:p>
        </p:txBody>
      </p:sp>
      <p:sp>
        <p:nvSpPr>
          <p:cNvPr id="16" name="Shape 13"/>
          <p:cNvSpPr/>
          <p:nvPr/>
        </p:nvSpPr>
        <p:spPr>
          <a:xfrm>
            <a:off x="4338218" y="1554480"/>
            <a:ext cx="3515258" cy="3291840"/>
          </a:xfrm>
          <a:prstGeom prst="roundRect">
            <a:avLst>
              <a:gd name="adj" fmla="val 2778"/>
            </a:avLst>
          </a:prstGeom>
          <a:solidFill>
            <a:srgbClr val="F0F4F7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612538" y="173736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Part I／III · 外国信托</a:t>
            </a:r>
            <a:endParaRPr lang="zh-CN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612538" y="2194560"/>
            <a:ext cx="296661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2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US$10,000 或 35%</a:t>
            </a:r>
            <a:endParaRPr lang="zh-CN" sz="2200" dirty="0"/>
          </a:p>
        </p:txBody>
      </p:sp>
      <p:sp>
        <p:nvSpPr>
          <p:cNvPr id="19" name="Text 16"/>
          <p:cNvSpPr txBox="1"/>
          <p:nvPr/>
        </p:nvSpPr>
        <p:spPr>
          <a:xfrm>
            <a:off x="4612538" y="3520440"/>
            <a:ext cx="2966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较大者</a:t>
            </a:r>
            <a:endParaRPr lang="zh-CN" sz="1500" dirty="0"/>
          </a:p>
        </p:txBody>
      </p:sp>
      <p:sp>
        <p:nvSpPr>
          <p:cNvPr id="20" name="Shape 17"/>
          <p:cNvSpPr/>
          <p:nvPr/>
        </p:nvSpPr>
        <p:spPr>
          <a:xfrm>
            <a:off x="8127797" y="1554480"/>
            <a:ext cx="3515258" cy="3291840"/>
          </a:xfrm>
          <a:prstGeom prst="roundRect">
            <a:avLst>
              <a:gd name="adj" fmla="val 2778"/>
            </a:avLst>
          </a:prstGeom>
          <a:solidFill>
            <a:srgbClr val="F0F4F7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402117" y="173736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3520-A</a:t>
            </a:r>
            <a:endParaRPr lang="zh-CN" sz="1600" dirty="0"/>
          </a:p>
        </p:txBody>
      </p:sp>
      <p:sp>
        <p:nvSpPr>
          <p:cNvPr id="22" name="Text 19"/>
          <p:cNvSpPr txBox="1"/>
          <p:nvPr/>
        </p:nvSpPr>
        <p:spPr>
          <a:xfrm>
            <a:off x="8402117" y="2194560"/>
            <a:ext cx="296661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2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US$10,000 或 5%</a:t>
            </a:r>
            <a:endParaRPr lang="zh-CN" sz="2200" dirty="0"/>
          </a:p>
        </p:txBody>
      </p:sp>
      <p:sp>
        <p:nvSpPr>
          <p:cNvPr id="23" name="Text 20"/>
          <p:cNvSpPr txBox="1"/>
          <p:nvPr/>
        </p:nvSpPr>
        <p:spPr>
          <a:xfrm>
            <a:off x="8402117" y="3520440"/>
            <a:ext cx="2966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较大者</a:t>
            </a:r>
            <a:endParaRPr lang="zh-CN" sz="1500" dirty="0"/>
          </a:p>
        </p:txBody>
      </p:sp>
      <p:sp>
        <p:nvSpPr>
          <p:cNvPr id="24" name="Shape 21"/>
          <p:cNvSpPr/>
          <p:nvPr/>
        </p:nvSpPr>
        <p:spPr>
          <a:xfrm>
            <a:off x="548640" y="5029200"/>
            <a:ext cx="11094415" cy="777240"/>
          </a:xfrm>
          <a:prstGeom prst="roundRect">
            <a:avLst>
              <a:gd name="adj" fmla="val 11765"/>
            </a:avLst>
          </a:prstGeom>
          <a:solidFill>
            <a:srgbClr val="E2F2E9"/>
          </a:solidFill>
          <a:ln/>
        </p:spPr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5212080"/>
            <a:ext cx="411480" cy="411480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1508760" y="5029200"/>
            <a:ext cx="98142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2E7D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2024-10 起：IRS 对迟报 Part IV 不再自动评罚，先审合理原因说明。</a:t>
            </a:r>
            <a:endParaRPr lang="zh-CN" sz="1600" dirty="0"/>
          </a:p>
        </p:txBody>
      </p:sp>
      <p:sp>
        <p:nvSpPr>
          <p:cNvPr id="27" name="Text 23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说明书；O7 National Taxpayer Advocate（2024-10）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60</a:t>
            </a:fld>
            <a:endParaRPr lang="zh-CN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10–35′ · 美国侧：Form 3520 Part IV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“申报”不等于“缴税”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3515258" cy="3383280"/>
          </a:xfrm>
          <a:prstGeom prst="roundRect">
            <a:avLst>
              <a:gd name="adj" fmla="val 2703"/>
            </a:avLst>
          </a:prstGeom>
          <a:solidFill>
            <a:srgbClr val="E2F2E9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68680" y="1783080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不触发</a:t>
            </a:r>
            <a:endParaRPr lang="zh-CN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2468880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汇款本身</a:t>
            </a:r>
            <a:endParaRPr lang="zh-CN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3657600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汇款本身，不触发罚款。</a:t>
            </a:r>
            <a:endParaRPr lang="zh-CN" sz="1500" dirty="0"/>
          </a:p>
        </p:txBody>
      </p:sp>
      <p:sp>
        <p:nvSpPr>
          <p:cNvPr id="10" name="Shape 7"/>
          <p:cNvSpPr/>
          <p:nvPr/>
        </p:nvSpPr>
        <p:spPr>
          <a:xfrm>
            <a:off x="4091330" y="3200400"/>
            <a:ext cx="219456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1" name="Shape 8"/>
          <p:cNvSpPr/>
          <p:nvPr/>
        </p:nvSpPr>
        <p:spPr>
          <a:xfrm>
            <a:off x="4338218" y="1554480"/>
            <a:ext cx="3515258" cy="3383280"/>
          </a:xfrm>
          <a:prstGeom prst="roundRect">
            <a:avLst>
              <a:gd name="adj" fmla="val 2703"/>
            </a:avLst>
          </a:prstGeom>
          <a:solidFill>
            <a:srgbClr val="E6E9F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658258" y="1783080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3B4BA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触发申报</a:t>
            </a:r>
            <a:endParaRPr lang="zh-CN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4658258" y="2468880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U.S. person 收到超门槛的外国赠与</a:t>
            </a:r>
            <a:endParaRPr lang="zh-CN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4658258" y="3657600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须报 3520：信息申报，不计算税款。</a:t>
            </a:r>
            <a:endParaRPr lang="zh-CN" sz="1500" dirty="0"/>
          </a:p>
        </p:txBody>
      </p:sp>
      <p:sp>
        <p:nvSpPr>
          <p:cNvPr id="15" name="Shape 12"/>
          <p:cNvSpPr/>
          <p:nvPr/>
        </p:nvSpPr>
        <p:spPr>
          <a:xfrm>
            <a:off x="7880909" y="3200400"/>
            <a:ext cx="219456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6" name="Shape 13"/>
          <p:cNvSpPr/>
          <p:nvPr/>
        </p:nvSpPr>
        <p:spPr>
          <a:xfrm>
            <a:off x="8127797" y="1554480"/>
            <a:ext cx="3515258" cy="3383280"/>
          </a:xfrm>
          <a:prstGeom prst="roundRect">
            <a:avLst>
              <a:gd name="adj" fmla="val 2703"/>
            </a:avLst>
          </a:prstGeom>
          <a:solidFill>
            <a:srgbClr val="FBE6E3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447837" y="1783080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罚款风险</a:t>
            </a:r>
            <a:endParaRPr lang="zh-CN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8447837" y="2468880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未按时申报</a:t>
            </a:r>
            <a:endParaRPr lang="zh-CN" sz="2000" dirty="0"/>
          </a:p>
        </p:txBody>
      </p:sp>
      <p:sp>
        <p:nvSpPr>
          <p:cNvPr id="19" name="Text 16"/>
          <p:cNvSpPr txBox="1"/>
          <p:nvPr/>
        </p:nvSpPr>
        <p:spPr>
          <a:xfrm>
            <a:off x="8447837" y="3657600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§6039F：每月 5%，最高 25%；合理原因可免。</a:t>
            </a:r>
            <a:endParaRPr lang="zh-CN" sz="1500" dirty="0"/>
          </a:p>
        </p:txBody>
      </p:sp>
      <p:sp>
        <p:nvSpPr>
          <p:cNvPr id="20" name="Shape 17"/>
          <p:cNvSpPr/>
          <p:nvPr/>
        </p:nvSpPr>
        <p:spPr>
          <a:xfrm>
            <a:off x="548640" y="5120640"/>
            <a:ext cx="11094415" cy="685800"/>
          </a:xfrm>
          <a:prstGeom prst="roundRect">
            <a:avLst>
              <a:gd name="adj" fmla="val 13333"/>
            </a:avLst>
          </a:prstGeom>
          <a:solidFill>
            <a:srgbClr val="13233A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5120640"/>
            <a:ext cx="103628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3520 是信息申报：告诉 IRS 你收到了什么，不计算税款。</a:t>
            </a:r>
            <a:endParaRPr lang="zh-CN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61</a:t>
            </a:fld>
            <a:endParaRPr lang="zh-CN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10–35′ · 待核提示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讲前须核：税号与当年版表格</a:t>
            </a:r>
            <a:endParaRPr lang="zh-CN" sz="2800" dirty="0"/>
          </a:p>
        </p:txBody>
      </p:sp>
      <p:sp>
        <p:nvSpPr>
          <p:cNvPr id="5" name="核对状态横幅"/>
          <p:cNvSpPr/>
          <p:nvPr/>
        </p:nvSpPr>
        <p:spPr>
          <a:xfrm>
            <a:off x="548640" y="1463040"/>
            <a:ext cx="11094415" cy="457200"/>
          </a:xfrm>
          <a:prstGeom prst="roundRect">
            <a:avLst>
              <a:gd name="adj" fmla="val 16000"/>
            </a:avLst>
          </a:prstGeom>
          <a:solidFill>
            <a:srgbClr val="FBE6E3"/>
          </a:solidFill>
          <a:ln w="12700">
            <a:solidFill>
              <a:srgbClr val="C0392B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563624"/>
            <a:ext cx="256032" cy="256032"/>
          </a:xfrm>
          <a:prstGeom prst="rect">
            <a:avLst/>
          </a:prstGeom>
        </p:spPr>
      </p:pic>
      <p:sp>
        <p:nvSpPr>
          <p:cNvPr id="7" name="核对状态横幅文字"/>
          <p:cNvSpPr txBox="1"/>
          <p:nvPr/>
        </p:nvSpPr>
        <p:spPr>
          <a:xfrm>
            <a:off x="1143000" y="1463040"/>
            <a:ext cx="103171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400" b="1" dirty="0">
                <a:solidFill>
                  <a:srgbClr val="C039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含未核对内容：右侧规则完成官方核对前，不得上讲台。</a:t>
            </a:r>
            <a:endParaRPr lang="zh-CN" sz="1400" dirty="0"/>
          </a:p>
        </p:txBody>
      </p:sp>
      <p:sp>
        <p:nvSpPr>
          <p:cNvPr id="8" name="Shape 4"/>
          <p:cNvSpPr/>
          <p:nvPr/>
        </p:nvSpPr>
        <p:spPr>
          <a:xfrm>
            <a:off x="548640" y="2148840"/>
            <a:ext cx="5410048" cy="3017520"/>
          </a:xfrm>
          <a:prstGeom prst="roundRect">
            <a:avLst>
              <a:gd name="adj" fmla="val 3030"/>
            </a:avLst>
          </a:prstGeom>
          <a:solidFill>
            <a:srgbClr val="FFF3CC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4907128" y="233172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待复核</a:t>
            </a:r>
            <a:endParaRPr lang="zh-CN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914400" y="2377440"/>
            <a:ext cx="3764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当年版 3520 说明书</a:t>
            </a:r>
            <a:endParaRPr lang="zh-CN" sz="2100" dirty="0"/>
          </a:p>
        </p:txBody>
      </p:sp>
      <p:sp>
        <p:nvSpPr>
          <p:cNvPr id="11" name="Text 7"/>
          <p:cNvSpPr txBox="1"/>
          <p:nvPr/>
        </p:nvSpPr>
        <p:spPr>
          <a:xfrm>
            <a:off x="914400" y="3154680"/>
            <a:ext cx="46785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当年版表格可能要求提供赠与人税号；讲前核对说明书。</a:t>
            </a:r>
            <a:endParaRPr lang="zh-CN" sz="1700" dirty="0"/>
          </a:p>
        </p:txBody>
      </p:sp>
      <p:sp>
        <p:nvSpPr>
          <p:cNvPr id="12" name="Shape 8"/>
          <p:cNvSpPr/>
          <p:nvPr/>
        </p:nvSpPr>
        <p:spPr>
          <a:xfrm>
            <a:off x="6233008" y="2148840"/>
            <a:ext cx="5410048" cy="3017520"/>
          </a:xfrm>
          <a:prstGeom prst="roundRect">
            <a:avLst>
              <a:gd name="adj" fmla="val 3030"/>
            </a:avLst>
          </a:prstGeom>
          <a:solidFill>
            <a:srgbClr val="FBE6E3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10591495" y="233172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6598768" y="2377440"/>
            <a:ext cx="3764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SSN／ITIN（Form W-7）</a:t>
            </a:r>
            <a:endParaRPr lang="zh-CN" sz="2100" dirty="0"/>
          </a:p>
        </p:txBody>
      </p:sp>
      <p:sp>
        <p:nvSpPr>
          <p:cNvPr id="15" name="Text 11"/>
          <p:cNvSpPr txBox="1"/>
          <p:nvPr/>
        </p:nvSpPr>
        <p:spPr>
          <a:xfrm>
            <a:off x="6598768" y="3154680"/>
            <a:ext cx="46785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需报 1040-NR、706-NA、3520 等的非美国人，须有 SSN 或 ITIN。</a:t>
            </a:r>
            <a:endParaRPr lang="zh-CN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说明书（左）；右侧无来源，待核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62</a:t>
            </a:fld>
            <a:endParaRPr lang="zh-CN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35–50′ · 捐赠人赠与税（NRNC）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NRNC 捐赠人的美国赠与税：看资产种类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5410048" cy="2057400"/>
          </a:xfrm>
          <a:prstGeom prst="roundRect">
            <a:avLst>
              <a:gd name="adj" fmla="val 4444"/>
            </a:avLst>
          </a:prstGeom>
          <a:solidFill>
            <a:srgbClr val="E3F1F3"/>
          </a:solidFill>
          <a:ln/>
        </p:spPr>
      </p:sp>
      <p:sp>
        <p:nvSpPr>
          <p:cNvPr id="7" name="Shape 4"/>
          <p:cNvSpPr/>
          <p:nvPr/>
        </p:nvSpPr>
        <p:spPr>
          <a:xfrm>
            <a:off x="868680" y="1783080"/>
            <a:ext cx="594360" cy="59436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7270" y="1931670"/>
            <a:ext cx="297180" cy="29718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645920" y="1783080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征赠与税</a:t>
            </a:r>
            <a:endParaRPr lang="zh-CN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914400" y="2651760"/>
            <a:ext cx="46785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位于美国的不动产和有形资产</a:t>
            </a:r>
            <a:endParaRPr lang="zh-CN" sz="1900" dirty="0"/>
          </a:p>
        </p:txBody>
      </p:sp>
      <p:sp>
        <p:nvSpPr>
          <p:cNvPr id="11" name="Shape 7"/>
          <p:cNvSpPr/>
          <p:nvPr/>
        </p:nvSpPr>
        <p:spPr>
          <a:xfrm>
            <a:off x="6233008" y="1554480"/>
            <a:ext cx="5410048" cy="2057400"/>
          </a:xfrm>
          <a:prstGeom prst="roundRect">
            <a:avLst>
              <a:gd name="adj" fmla="val 4444"/>
            </a:avLst>
          </a:prstGeom>
          <a:solidFill>
            <a:srgbClr val="F0F4F7"/>
          </a:solidFill>
          <a:ln/>
        </p:spPr>
      </p:sp>
      <p:sp>
        <p:nvSpPr>
          <p:cNvPr id="12" name="Shape 8"/>
          <p:cNvSpPr/>
          <p:nvPr/>
        </p:nvSpPr>
        <p:spPr>
          <a:xfrm>
            <a:off x="6553048" y="1783080"/>
            <a:ext cx="594360" cy="594360"/>
          </a:xfrm>
          <a:prstGeom prst="ellipse">
            <a:avLst/>
          </a:prstGeom>
          <a:solidFill>
            <a:srgbClr val="5F6C7B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1638" y="1931670"/>
            <a:ext cx="297180" cy="29718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330288" y="1783080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不征赠与税</a:t>
            </a:r>
            <a:endParaRPr lang="zh-CN" sz="2000" dirty="0"/>
          </a:p>
        </p:txBody>
      </p:sp>
      <p:sp>
        <p:nvSpPr>
          <p:cNvPr id="15" name="Text 10"/>
          <p:cNvSpPr txBox="1"/>
          <p:nvPr/>
        </p:nvSpPr>
        <p:spPr>
          <a:xfrm>
            <a:off x="6598768" y="2651760"/>
            <a:ext cx="4678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美国公司股票等无形资产</a:t>
            </a:r>
            <a:endParaRPr lang="zh-CN" sz="1900" dirty="0"/>
          </a:p>
        </p:txBody>
      </p:sp>
      <p:sp>
        <p:nvSpPr>
          <p:cNvPr id="16" name="Text 11"/>
          <p:cNvSpPr txBox="1"/>
          <p:nvPr/>
        </p:nvSpPr>
        <p:spPr>
          <a:xfrm>
            <a:off x="6598768" y="3154680"/>
            <a:ext cx="46785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依据：§2501(a)(2)</a:t>
            </a:r>
            <a:endParaRPr lang="zh-CN" sz="1300" dirty="0"/>
          </a:p>
        </p:txBody>
      </p:sp>
      <p:sp>
        <p:nvSpPr>
          <p:cNvPr id="17" name="Shape 12"/>
          <p:cNvSpPr/>
          <p:nvPr/>
        </p:nvSpPr>
        <p:spPr>
          <a:xfrm>
            <a:off x="548640" y="3840480"/>
            <a:ext cx="5410048" cy="1280160"/>
          </a:xfrm>
          <a:prstGeom prst="roundRect">
            <a:avLst>
              <a:gd name="adj" fmla="val 7143"/>
            </a:avLst>
          </a:prstGeom>
          <a:solidFill>
            <a:srgbClr val="13233A"/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914400" y="3840480"/>
            <a:ext cx="2926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US$19,000</a:t>
            </a:r>
            <a:endParaRPr lang="zh-CN" sz="3000" dirty="0"/>
          </a:p>
        </p:txBody>
      </p:sp>
      <p:sp>
        <p:nvSpPr>
          <p:cNvPr id="19" name="Text 14"/>
          <p:cNvSpPr txBox="1"/>
          <p:nvPr/>
        </p:nvSpPr>
        <p:spPr>
          <a:xfrm>
            <a:off x="3931920" y="3840480"/>
            <a:ext cx="175244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年年度免税额</a:t>
            </a:r>
            <a:endParaRPr lang="zh-CN" sz="1500" dirty="0"/>
          </a:p>
        </p:txBody>
      </p:sp>
      <p:sp>
        <p:nvSpPr>
          <p:cNvPr id="20" name="Shape 15"/>
          <p:cNvSpPr/>
          <p:nvPr/>
        </p:nvSpPr>
        <p:spPr>
          <a:xfrm>
            <a:off x="6233008" y="3840480"/>
            <a:ext cx="5410048" cy="1280160"/>
          </a:xfrm>
          <a:prstGeom prst="roundRect">
            <a:avLst>
              <a:gd name="adj" fmla="val 7143"/>
            </a:avLst>
          </a:prstGeom>
          <a:solidFill>
            <a:srgbClr val="13233A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6598768" y="3840480"/>
            <a:ext cx="2926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US$194,000</a:t>
            </a:r>
            <a:endParaRPr lang="zh-CN" sz="3000" dirty="0"/>
          </a:p>
        </p:txBody>
      </p:sp>
      <p:sp>
        <p:nvSpPr>
          <p:cNvPr id="22" name="Text 17"/>
          <p:cNvSpPr txBox="1"/>
          <p:nvPr/>
        </p:nvSpPr>
        <p:spPr>
          <a:xfrm>
            <a:off x="9616288" y="3840480"/>
            <a:ext cx="175244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非公民配偶（2026 年）</a:t>
            </a:r>
            <a:endParaRPr lang="zh-CN" sz="1500" dirty="0"/>
          </a:p>
        </p:txBody>
      </p:sp>
      <p:sp>
        <p:nvSpPr>
          <p:cNvPr id="23" name="Text 18"/>
          <p:cNvSpPr txBox="1"/>
          <p:nvPr/>
        </p:nvSpPr>
        <p:spPr>
          <a:xfrm>
            <a:off x="548640" y="534924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申报表：Form 709-NA。对照：遗产税侧，美国公司股票属美国 situs（S4 详讲）。</a:t>
            </a:r>
            <a:endParaRPr lang="zh-CN" sz="1500" dirty="0"/>
          </a:p>
        </p:txBody>
      </p:sp>
      <p:sp>
        <p:nvSpPr>
          <p:cNvPr id="24" name="Text 19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来源：O4 IRS 非居民赠与税页面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63</a:t>
            </a:fld>
            <a:endParaRPr lang="zh-CN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50–60′ · 加拿大侧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加拿大侧：无赠与税，但有视同处置</a:t>
            </a:r>
            <a:endParaRPr lang="zh-CN" sz="2800" dirty="0"/>
          </a:p>
        </p:txBody>
      </p:sp>
      <p:sp>
        <p:nvSpPr>
          <p:cNvPr id="5" name="核对状态横幅"/>
          <p:cNvSpPr/>
          <p:nvPr/>
        </p:nvSpPr>
        <p:spPr>
          <a:xfrm>
            <a:off x="548640" y="1463040"/>
            <a:ext cx="11094415" cy="457200"/>
          </a:xfrm>
          <a:prstGeom prst="roundRect">
            <a:avLst>
              <a:gd name="adj" fmla="val 16000"/>
            </a:avLst>
          </a:prstGeom>
          <a:solidFill>
            <a:srgbClr val="FBE6E3"/>
          </a:solidFill>
          <a:ln w="12700">
            <a:solidFill>
              <a:srgbClr val="C0392B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563624"/>
            <a:ext cx="256032" cy="256032"/>
          </a:xfrm>
          <a:prstGeom prst="rect">
            <a:avLst/>
          </a:prstGeom>
        </p:spPr>
      </p:pic>
      <p:sp>
        <p:nvSpPr>
          <p:cNvPr id="7" name="核对状态横幅文字"/>
          <p:cNvSpPr txBox="1"/>
          <p:nvPr/>
        </p:nvSpPr>
        <p:spPr>
          <a:xfrm>
            <a:off x="1143000" y="1463040"/>
            <a:ext cx="103171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400" b="1" dirty="0">
                <a:solidFill>
                  <a:srgbClr val="C039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未核对：完成官方核对前，不得上讲台。以下为待核清单。</a:t>
            </a:r>
            <a:endParaRPr lang="zh-CN" sz="1400" dirty="0"/>
          </a:p>
        </p:txBody>
      </p:sp>
      <p:sp>
        <p:nvSpPr>
          <p:cNvPr id="8" name="Shape 4"/>
          <p:cNvSpPr/>
          <p:nvPr/>
        </p:nvSpPr>
        <p:spPr>
          <a:xfrm>
            <a:off x="548640" y="2148840"/>
            <a:ext cx="3515258" cy="3611880"/>
          </a:xfrm>
          <a:prstGeom prst="roundRect">
            <a:avLst>
              <a:gd name="adj" fmla="val 2601"/>
            </a:avLst>
          </a:prstGeom>
          <a:solidFill>
            <a:srgbClr val="FBE6E3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3012338" y="233172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10" name="Shape 6"/>
          <p:cNvSpPr/>
          <p:nvPr/>
        </p:nvSpPr>
        <p:spPr>
          <a:xfrm>
            <a:off x="868680" y="2377440"/>
            <a:ext cx="594360" cy="594360"/>
          </a:xfrm>
          <a:prstGeom prst="ellipse">
            <a:avLst/>
          </a:prstGeom>
          <a:solidFill>
            <a:srgbClr val="C0392B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70" y="2526030"/>
            <a:ext cx="297180" cy="29718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868680" y="3200400"/>
            <a:ext cx="28751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加拿大无赠与税</a:t>
            </a:r>
            <a:endParaRPr lang="zh-CN" sz="1900" dirty="0"/>
          </a:p>
        </p:txBody>
      </p:sp>
      <p:sp>
        <p:nvSpPr>
          <p:cNvPr id="13" name="Text 8"/>
          <p:cNvSpPr txBox="1"/>
          <p:nvPr/>
        </p:nvSpPr>
        <p:spPr>
          <a:xfrm>
            <a:off x="868680" y="4160520"/>
            <a:ext cx="287517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赠与本身，不产生加拿大赠与税。</a:t>
            </a:r>
            <a:endParaRPr lang="zh-CN" sz="1500" dirty="0"/>
          </a:p>
        </p:txBody>
      </p:sp>
      <p:sp>
        <p:nvSpPr>
          <p:cNvPr id="14" name="Shape 9"/>
          <p:cNvSpPr/>
          <p:nvPr/>
        </p:nvSpPr>
        <p:spPr>
          <a:xfrm>
            <a:off x="4338218" y="2148840"/>
            <a:ext cx="3515258" cy="3611880"/>
          </a:xfrm>
          <a:prstGeom prst="roundRect">
            <a:avLst>
              <a:gd name="adj" fmla="val 2601"/>
            </a:avLst>
          </a:prstGeom>
          <a:solidFill>
            <a:srgbClr val="FBE6E3"/>
          </a:solidFill>
          <a:ln/>
        </p:spPr>
      </p:sp>
      <p:sp>
        <p:nvSpPr>
          <p:cNvPr id="15" name="Text 10"/>
          <p:cNvSpPr txBox="1"/>
          <p:nvPr/>
        </p:nvSpPr>
        <p:spPr>
          <a:xfrm>
            <a:off x="6801917" y="233172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16" name="Shape 11"/>
          <p:cNvSpPr/>
          <p:nvPr/>
        </p:nvSpPr>
        <p:spPr>
          <a:xfrm>
            <a:off x="4658258" y="2377440"/>
            <a:ext cx="594360" cy="594360"/>
          </a:xfrm>
          <a:prstGeom prst="ellipse">
            <a:avLst/>
          </a:prstGeom>
          <a:solidFill>
            <a:srgbClr val="C0392B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6848" y="2526030"/>
            <a:ext cx="297180" cy="29718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658258" y="3200400"/>
            <a:ext cx="28751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赠与增值资产 → 视同处置</a:t>
            </a:r>
            <a:endParaRPr lang="zh-CN" sz="1900" dirty="0"/>
          </a:p>
        </p:txBody>
      </p:sp>
      <p:sp>
        <p:nvSpPr>
          <p:cNvPr id="19" name="Text 13"/>
          <p:cNvSpPr txBox="1"/>
          <p:nvPr/>
        </p:nvSpPr>
        <p:spPr>
          <a:xfrm>
            <a:off x="4658258" y="4160520"/>
            <a:ext cx="287517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赠与增值资产，会产生视同处置。</a:t>
            </a:r>
            <a:endParaRPr lang="zh-CN" sz="1500" dirty="0"/>
          </a:p>
        </p:txBody>
      </p:sp>
      <p:sp>
        <p:nvSpPr>
          <p:cNvPr id="20" name="Shape 14"/>
          <p:cNvSpPr/>
          <p:nvPr/>
        </p:nvSpPr>
        <p:spPr>
          <a:xfrm>
            <a:off x="8127797" y="2148840"/>
            <a:ext cx="3515258" cy="3611880"/>
          </a:xfrm>
          <a:prstGeom prst="roundRect">
            <a:avLst>
              <a:gd name="adj" fmla="val 2601"/>
            </a:avLst>
          </a:prstGeom>
          <a:solidFill>
            <a:srgbClr val="FBE6E3"/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10591495" y="233172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22" name="Shape 16"/>
          <p:cNvSpPr/>
          <p:nvPr/>
        </p:nvSpPr>
        <p:spPr>
          <a:xfrm>
            <a:off x="8447837" y="2377440"/>
            <a:ext cx="594360" cy="594360"/>
          </a:xfrm>
          <a:prstGeom prst="ellipse">
            <a:avLst/>
          </a:prstGeom>
          <a:solidFill>
            <a:srgbClr val="C0392B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6427" y="2526030"/>
            <a:ext cx="297180" cy="297180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8447837" y="3200400"/>
            <a:ext cx="28751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关联人规则、归属规则</a:t>
            </a:r>
            <a:endParaRPr lang="zh-CN" sz="1900" dirty="0"/>
          </a:p>
        </p:txBody>
      </p:sp>
      <p:sp>
        <p:nvSpPr>
          <p:cNvPr id="25" name="Text 18"/>
          <p:cNvSpPr txBox="1"/>
          <p:nvPr/>
        </p:nvSpPr>
        <p:spPr>
          <a:xfrm>
            <a:off x="8447837" y="4160520"/>
            <a:ext cx="287517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须核 CRA 关联人规则与归属规则。</a:t>
            </a:r>
            <a:endParaRPr lang="zh-CN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64</a:t>
            </a:fld>
            <a:endParaRPr lang="zh-CN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60–70′ · 中国侧（B 线）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中国侧（B 线）：年度便利化额度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3931920" cy="4251960"/>
          </a:xfrm>
          <a:prstGeom prst="roundRect">
            <a:avLst>
              <a:gd name="adj" fmla="val 2326"/>
            </a:avLst>
          </a:prstGeom>
          <a:solidFill>
            <a:srgbClr val="13233A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548640" y="2103120"/>
            <a:ext cx="3931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4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US$50,000</a:t>
            </a:r>
            <a:endParaRPr lang="zh-CN" sz="4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24612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等值／人／年</a:t>
            </a:r>
            <a:endParaRPr lang="zh-CN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402336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5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个人年度结汇／购汇便利化额度</a:t>
            </a:r>
            <a:endParaRPr lang="zh-CN" sz="1500" dirty="0"/>
          </a:p>
        </p:txBody>
      </p:sp>
      <p:sp>
        <p:nvSpPr>
          <p:cNvPr id="10" name="Shape 7"/>
          <p:cNvSpPr/>
          <p:nvPr/>
        </p:nvSpPr>
        <p:spPr>
          <a:xfrm>
            <a:off x="4754880" y="1554480"/>
            <a:ext cx="2926080" cy="4251960"/>
          </a:xfrm>
          <a:prstGeom prst="roundRect">
            <a:avLst>
              <a:gd name="adj" fmla="val 3125"/>
            </a:avLst>
          </a:prstGeom>
          <a:solidFill>
            <a:srgbClr val="E3F1F3"/>
          </a:solidFill>
          <a:ln/>
        </p:spPr>
      </p:sp>
      <p:sp>
        <p:nvSpPr>
          <p:cNvPr id="11" name="Shape 8"/>
          <p:cNvSpPr/>
          <p:nvPr/>
        </p:nvSpPr>
        <p:spPr>
          <a:xfrm>
            <a:off x="5669280" y="2011680"/>
            <a:ext cx="1097280" cy="109728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0" y="2286000"/>
            <a:ext cx="548640" cy="54864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937760" y="34290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超额需真实性材料</a:t>
            </a:r>
            <a:endParaRPr lang="zh-CN" sz="2000" dirty="0"/>
          </a:p>
        </p:txBody>
      </p:sp>
      <p:sp>
        <p:nvSpPr>
          <p:cNvPr id="14" name="Shape 10"/>
          <p:cNvSpPr/>
          <p:nvPr/>
        </p:nvSpPr>
        <p:spPr>
          <a:xfrm>
            <a:off x="7955280" y="1554480"/>
            <a:ext cx="3687775" cy="4251960"/>
          </a:xfrm>
          <a:prstGeom prst="roundRect">
            <a:avLst>
              <a:gd name="adj" fmla="val 2480"/>
            </a:avLst>
          </a:prstGeom>
          <a:solidFill>
            <a:srgbClr val="F3E5EE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8229600" y="1783080"/>
            <a:ext cx="31391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8A3B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购汇不得用于</a:t>
            </a:r>
            <a:endParaRPr lang="zh-CN" sz="1900" dirty="0"/>
          </a:p>
        </p:txBody>
      </p:sp>
      <p:sp>
        <p:nvSpPr>
          <p:cNvPr id="16" name="Text 12"/>
          <p:cNvSpPr txBox="1"/>
          <p:nvPr/>
        </p:nvSpPr>
        <p:spPr>
          <a:xfrm>
            <a:off x="8229600" y="2468880"/>
            <a:ext cx="3139135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境外买房</a:t>
            </a:r>
            <a:endParaRPr lang="zh-CN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证券投资</a:t>
            </a:r>
            <a:endParaRPr lang="zh-CN" sz="1700" dirty="0"/>
          </a:p>
          <a:p>
            <a:pPr marL="203200" indent="-203200">
              <a:buSzPct val="100000"/>
              <a:buChar char="•"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购买人寿保险等未开放的资本项目</a:t>
            </a:r>
            <a:endParaRPr lang="zh-CN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来源：O13 国家外汇管理局个人外汇规定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65</a:t>
            </a:fld>
            <a:endParaRPr lang="zh-CN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60–70′ · 风险提示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“分批”与“拆分”：只讲风险，不讲技巧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5410048" cy="3017520"/>
          </a:xfrm>
          <a:prstGeom prst="roundRect">
            <a:avLst>
              <a:gd name="adj" fmla="val 3030"/>
            </a:avLst>
          </a:prstGeom>
          <a:solidFill>
            <a:srgbClr val="E6E9F6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1783080"/>
            <a:ext cx="1188720" cy="365760"/>
          </a:xfrm>
          <a:prstGeom prst="roundRect">
            <a:avLst>
              <a:gd name="adj" fmla="val 50000"/>
            </a:avLst>
          </a:prstGeom>
          <a:solidFill>
            <a:srgbClr val="3B4BA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美国侧</a:t>
            </a:r>
            <a:endParaRPr lang="zh-CN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07128" y="1810512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68880"/>
            <a:ext cx="467852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关联人与全年合并计算，分批汇款不改变 3520 的结论。</a:t>
            </a:r>
            <a:endParaRPr lang="zh-CN" sz="2100" dirty="0"/>
          </a:p>
        </p:txBody>
      </p:sp>
      <p:sp>
        <p:nvSpPr>
          <p:cNvPr id="9" name="Shape 6"/>
          <p:cNvSpPr/>
          <p:nvPr/>
        </p:nvSpPr>
        <p:spPr>
          <a:xfrm>
            <a:off x="6233008" y="1554480"/>
            <a:ext cx="5410048" cy="3017520"/>
          </a:xfrm>
          <a:prstGeom prst="roundRect">
            <a:avLst>
              <a:gd name="adj" fmla="val 3030"/>
            </a:avLst>
          </a:prstGeom>
          <a:solidFill>
            <a:srgbClr val="F3E5E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98768" y="1783080"/>
            <a:ext cx="1188720" cy="365760"/>
          </a:xfrm>
          <a:prstGeom prst="roundRect">
            <a:avLst>
              <a:gd name="adj" fmla="val 50000"/>
            </a:avLst>
          </a:prstGeom>
          <a:solidFill>
            <a:srgbClr val="8A3B7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中国侧</a:t>
            </a:r>
            <a:endParaRPr lang="zh-CN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598768" y="2468880"/>
            <a:ext cx="467852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以他人名义拆分额度等规避做法，属违规风险。</a:t>
            </a:r>
            <a:endParaRPr lang="zh-CN" sz="2100" dirty="0"/>
          </a:p>
        </p:txBody>
      </p:sp>
      <p:sp>
        <p:nvSpPr>
          <p:cNvPr id="12" name="Shape 9"/>
          <p:cNvSpPr/>
          <p:nvPr/>
        </p:nvSpPr>
        <p:spPr>
          <a:xfrm>
            <a:off x="548640" y="4800600"/>
            <a:ext cx="11094415" cy="1005840"/>
          </a:xfrm>
          <a:prstGeom prst="roundRect">
            <a:avLst>
              <a:gd name="adj" fmla="val 9091"/>
            </a:avLst>
          </a:prstGeom>
          <a:solidFill>
            <a:srgbClr val="FBE6E3"/>
          </a:solidFill>
          <a:ln w="15875">
            <a:solidFill>
              <a:srgbClr val="C0392B"/>
            </a:solidFill>
            <a:prstDash val="solid"/>
          </a:ln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5074920"/>
            <a:ext cx="457200" cy="45720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645920" y="4800600"/>
            <a:ext cx="963137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C039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本系列不讲：规避申报、隐匿资产、拆分额度、欺诈性转让。涉及时，只作风险提示。</a:t>
            </a:r>
            <a:endParaRPr lang="zh-CN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说明书（美国侧）；O13 国家外汇管理局（中国侧）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66</a:t>
            </a:fld>
            <a:endParaRPr lang="zh-CN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60–70′ · 2026 新增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新增：美国 1% 汇款消费税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11094415" cy="1280160"/>
          </a:xfrm>
          <a:prstGeom prst="roundRect">
            <a:avLst>
              <a:gd name="adj" fmla="val 7143"/>
            </a:avLst>
          </a:prstGeom>
          <a:solidFill>
            <a:srgbClr val="F0F4F7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914400" y="1920240"/>
            <a:ext cx="1554480" cy="548640"/>
          </a:xfrm>
          <a:prstGeom prst="roundRect">
            <a:avLst>
              <a:gd name="adj" fmla="val 20000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征 1%</a:t>
            </a:r>
            <a:endParaRPr lang="zh-CN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2834640" y="1554480"/>
            <a:ext cx="844265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 → 境外：以现金、汇票、本票等实物工具资金汇出（IRC §4475，2026-01-01 起）</a:t>
            </a:r>
            <a:endParaRPr lang="zh-CN" sz="1800" dirty="0"/>
          </a:p>
        </p:txBody>
      </p:sp>
      <p:sp>
        <p:nvSpPr>
          <p:cNvPr id="9" name="Shape 6"/>
          <p:cNvSpPr/>
          <p:nvPr/>
        </p:nvSpPr>
        <p:spPr>
          <a:xfrm>
            <a:off x="548640" y="3017520"/>
            <a:ext cx="11094415" cy="1280160"/>
          </a:xfrm>
          <a:prstGeom prst="roundRect">
            <a:avLst>
              <a:gd name="adj" fmla="val 7143"/>
            </a:avLst>
          </a:prstGeom>
          <a:solidFill>
            <a:srgbClr val="E2F2E9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3383280"/>
            <a:ext cx="1554480" cy="548640"/>
          </a:xfrm>
          <a:prstGeom prst="roundRect">
            <a:avLst>
              <a:gd name="adj" fmla="val 2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不征</a:t>
            </a:r>
            <a:endParaRPr lang="zh-CN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2834640" y="3017520"/>
            <a:ext cx="844265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银行账户资金、美国发行的借记卡／信用卡资金</a:t>
            </a:r>
            <a:endParaRPr lang="zh-CN" sz="1800" dirty="0"/>
          </a:p>
        </p:txBody>
      </p:sp>
      <p:sp>
        <p:nvSpPr>
          <p:cNvPr id="12" name="Shape 9"/>
          <p:cNvSpPr/>
          <p:nvPr/>
        </p:nvSpPr>
        <p:spPr>
          <a:xfrm>
            <a:off x="548640" y="4480560"/>
            <a:ext cx="11094415" cy="1280160"/>
          </a:xfrm>
          <a:prstGeom prst="roundRect">
            <a:avLst>
              <a:gd name="adj" fmla="val 7143"/>
            </a:avLst>
          </a:prstGeom>
          <a:solidFill>
            <a:srgbClr val="E3F1F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4846320"/>
            <a:ext cx="1554480" cy="548640"/>
          </a:xfrm>
          <a:prstGeom prst="roundRect">
            <a:avLst>
              <a:gd name="adj" fmla="val 20000"/>
            </a:avLst>
          </a:prstGeom>
          <a:solidFill>
            <a:srgbClr val="5F6C7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不涉及</a:t>
            </a:r>
            <a:endParaRPr lang="zh-CN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2834640" y="4480560"/>
            <a:ext cx="844265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境外 → 美国（父母汇给孩子）：该税不涉及汇入美国</a:t>
            </a:r>
            <a:endParaRPr lang="zh-CN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来源：O8 Federal Register 2026-07085；IRS Notice 2025-55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67</a:t>
            </a:fld>
            <a:endParaRPr lang="zh-CN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70–85′ · 案例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四个案例，四个结论</a:t>
            </a:r>
            <a:endParaRPr lang="zh-CN" sz="2800" dirty="0"/>
          </a:p>
        </p:txBody>
      </p:sp>
      <p:graphicFrame>
        <p:nvGraphicFramePr>
          <p:cNvPr id="6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94415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4937760"/>
                <a:gridCol w="5242255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案例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情形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结论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10972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2029 年儿子已成为美国税务居民：母亲汇 US$85,000，父亲汇 US$40,000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5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关联合并 US$125,000 &gt; US$100,000 → 须报 3520 Part IV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父母直接向学校支付学费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5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不计入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通过父母的公司“赠与”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5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适用公司类门槛（2026 年 US$20,573，待复核），且可能被重新定性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分批汇款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5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按年度并合并关联人计算，分批不改变结论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说明书；X1（公司类门槛为二手数字，待复核）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68</a:t>
            </a:fld>
            <a:endParaRPr lang="zh-CN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70–85′ · 案例 1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 1：US$85,000 + US$40,000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46304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b="1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当年从父母收到的赠与（示意）</a:t>
            </a:r>
            <a:endParaRPr lang="zh-CN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2286000"/>
            <a:ext cx="4441371" cy="868680"/>
          </a:xfrm>
          <a:prstGeom prst="roundRect">
            <a:avLst>
              <a:gd name="adj" fmla="val 4211"/>
            </a:avLst>
          </a:prstGeom>
          <a:solidFill>
            <a:srgbClr val="1B7F8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286000"/>
            <a:ext cx="4441371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母亲 85,000</a:t>
            </a:r>
            <a:endParaRPr lang="zh-CN" sz="1800" dirty="0"/>
          </a:p>
        </p:txBody>
      </p:sp>
      <p:sp>
        <p:nvSpPr>
          <p:cNvPr id="9" name="Shape 6"/>
          <p:cNvSpPr/>
          <p:nvPr/>
        </p:nvSpPr>
        <p:spPr>
          <a:xfrm>
            <a:off x="5264331" y="2286000"/>
            <a:ext cx="2090057" cy="868680"/>
          </a:xfrm>
          <a:prstGeom prst="roundRect">
            <a:avLst>
              <a:gd name="adj" fmla="val 4211"/>
            </a:avLst>
          </a:prstGeom>
          <a:solidFill>
            <a:srgbClr val="13233A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264331" y="2286000"/>
            <a:ext cx="2090057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父亲 40,000</a:t>
            </a:r>
            <a:endParaRPr lang="zh-CN" sz="1600" dirty="0"/>
          </a:p>
        </p:txBody>
      </p:sp>
      <p:sp>
        <p:nvSpPr>
          <p:cNvPr id="11" name="Shape 8"/>
          <p:cNvSpPr/>
          <p:nvPr/>
        </p:nvSpPr>
        <p:spPr>
          <a:xfrm>
            <a:off x="6048103" y="1965960"/>
            <a:ext cx="0" cy="1188720"/>
          </a:xfrm>
          <a:prstGeom prst="line">
            <a:avLst/>
          </a:prstGeom>
          <a:noFill/>
          <a:ln w="31750">
            <a:solidFill>
              <a:srgbClr val="C0392B"/>
            </a:solidFill>
            <a:prstDash val="dash"/>
          </a:ln>
        </p:spPr>
      </p:sp>
      <p:sp>
        <p:nvSpPr>
          <p:cNvPr id="12" name="Text 9"/>
          <p:cNvSpPr txBox="1"/>
          <p:nvPr/>
        </p:nvSpPr>
        <p:spPr>
          <a:xfrm>
            <a:off x="4950823" y="169164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C039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门槛 US$100,000</a:t>
            </a:r>
            <a:endParaRPr lang="zh-CN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822960" y="3291840"/>
            <a:ext cx="653142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合计 125,000</a:t>
            </a:r>
            <a:endParaRPr lang="zh-CN" sz="1600" dirty="0"/>
          </a:p>
        </p:txBody>
      </p:sp>
      <p:sp>
        <p:nvSpPr>
          <p:cNvPr id="14" name="Shape 11"/>
          <p:cNvSpPr/>
          <p:nvPr/>
        </p:nvSpPr>
        <p:spPr>
          <a:xfrm>
            <a:off x="8595360" y="1645920"/>
            <a:ext cx="3047695" cy="2103120"/>
          </a:xfrm>
          <a:prstGeom prst="roundRect">
            <a:avLst>
              <a:gd name="adj" fmla="val 4348"/>
            </a:avLst>
          </a:prstGeom>
          <a:solidFill>
            <a:srgbClr val="13233A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8869680" y="17830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结论</a:t>
            </a:r>
            <a:endParaRPr lang="zh-CN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8869680" y="2194560"/>
            <a:ext cx="2651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须报 3520 Part IV</a:t>
            </a:r>
            <a:endParaRPr lang="zh-CN" sz="2100" dirty="0"/>
          </a:p>
        </p:txBody>
      </p:sp>
      <p:sp>
        <p:nvSpPr>
          <p:cNvPr id="17" name="Shape 14"/>
          <p:cNvSpPr/>
          <p:nvPr/>
        </p:nvSpPr>
        <p:spPr>
          <a:xfrm>
            <a:off x="548640" y="4069080"/>
            <a:ext cx="3515258" cy="1737360"/>
          </a:xfrm>
          <a:prstGeom prst="roundRect">
            <a:avLst>
              <a:gd name="adj" fmla="val 5263"/>
            </a:avLst>
          </a:prstGeom>
          <a:solidFill>
            <a:srgbClr val="F0F4F7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822960" y="425196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① 剔除直付项</a:t>
            </a:r>
            <a:endParaRPr lang="zh-CN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822960" y="4709160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直付学费／医疗：无，无可剔除</a:t>
            </a:r>
            <a:endParaRPr lang="zh-CN" sz="1500" dirty="0"/>
          </a:p>
        </p:txBody>
      </p:sp>
      <p:sp>
        <p:nvSpPr>
          <p:cNvPr id="20" name="Shape 17"/>
          <p:cNvSpPr/>
          <p:nvPr/>
        </p:nvSpPr>
        <p:spPr>
          <a:xfrm>
            <a:off x="4338218" y="4069080"/>
            <a:ext cx="3515258" cy="1737360"/>
          </a:xfrm>
          <a:prstGeom prst="roundRect">
            <a:avLst>
              <a:gd name="adj" fmla="val 5263"/>
            </a:avLst>
          </a:prstGeom>
          <a:solidFill>
            <a:srgbClr val="F0F4F7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4612538" y="425196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② 关联人合并</a:t>
            </a:r>
            <a:endParaRPr lang="zh-CN" sz="1600" dirty="0"/>
          </a:p>
        </p:txBody>
      </p:sp>
      <p:sp>
        <p:nvSpPr>
          <p:cNvPr id="22" name="Text 19"/>
          <p:cNvSpPr txBox="1"/>
          <p:nvPr/>
        </p:nvSpPr>
        <p:spPr>
          <a:xfrm>
            <a:off x="4612538" y="4709160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85,000 + 40,000 = 125,000</a:t>
            </a:r>
            <a:endParaRPr lang="zh-CN" sz="1500" dirty="0"/>
          </a:p>
        </p:txBody>
      </p:sp>
      <p:sp>
        <p:nvSpPr>
          <p:cNvPr id="23" name="Shape 20"/>
          <p:cNvSpPr/>
          <p:nvPr/>
        </p:nvSpPr>
        <p:spPr>
          <a:xfrm>
            <a:off x="8127797" y="4069080"/>
            <a:ext cx="3515258" cy="1737360"/>
          </a:xfrm>
          <a:prstGeom prst="roundRect">
            <a:avLst>
              <a:gd name="adj" fmla="val 5263"/>
            </a:avLst>
          </a:prstGeom>
          <a:solidFill>
            <a:srgbClr val="F0F4F7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8402117" y="425196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③ 与门槛比较</a:t>
            </a:r>
            <a:endParaRPr lang="zh-CN" sz="1600" dirty="0"/>
          </a:p>
        </p:txBody>
      </p:sp>
      <p:sp>
        <p:nvSpPr>
          <p:cNvPr id="25" name="Text 22"/>
          <p:cNvSpPr txBox="1"/>
          <p:nvPr/>
        </p:nvSpPr>
        <p:spPr>
          <a:xfrm>
            <a:off x="8402117" y="4709160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125,000 &gt; 100,000 → 触发；两笔均 &gt; US$5,000，逐项列明</a:t>
            </a:r>
            <a:endParaRPr lang="zh-CN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69</a:t>
            </a:fld>
            <a:endParaRPr lang="zh-CN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70–85′ · 案例 2–4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 2–4：三种常见情形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4251960"/>
          </a:xfrm>
          <a:prstGeom prst="roundRect">
            <a:avLst>
              <a:gd name="adj" fmla="val 2601"/>
            </a:avLst>
          </a:prstGeom>
          <a:solidFill>
            <a:srgbClr val="E2F2E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783080"/>
            <a:ext cx="548640" cy="548640"/>
          </a:xfrm>
          <a:prstGeom prst="ellipse">
            <a:avLst/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554480" y="17830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 2</a:t>
            </a:r>
            <a:endParaRPr lang="zh-CN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6060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情形</a:t>
            </a:r>
            <a:endParaRPr lang="zh-CN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288036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父母直接向学校支付学费</a:t>
            </a:r>
            <a:endParaRPr lang="zh-CN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37490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结论</a:t>
            </a:r>
            <a:endParaRPr lang="zh-CN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4023360"/>
            <a:ext cx="296661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不计入</a:t>
            </a:r>
            <a:endParaRPr lang="zh-CN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822960" y="489204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直接支付给教育机构的学费，不算。</a:t>
            </a:r>
            <a:endParaRPr lang="zh-CN" sz="1300" dirty="0"/>
          </a:p>
        </p:txBody>
      </p:sp>
      <p:sp>
        <p:nvSpPr>
          <p:cNvPr id="13" name="Shape 10"/>
          <p:cNvSpPr/>
          <p:nvPr/>
        </p:nvSpPr>
        <p:spPr>
          <a:xfrm>
            <a:off x="4338218" y="1554480"/>
            <a:ext cx="3515258" cy="4251960"/>
          </a:xfrm>
          <a:prstGeom prst="roundRect">
            <a:avLst>
              <a:gd name="adj" fmla="val 2601"/>
            </a:avLst>
          </a:prstGeom>
          <a:solidFill>
            <a:srgbClr val="FFF3CC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612538" y="1783080"/>
            <a:ext cx="548640" cy="548640"/>
          </a:xfrm>
          <a:prstGeom prst="ellipse">
            <a:avLst/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5344058" y="17830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 3</a:t>
            </a:r>
            <a:endParaRPr lang="zh-CN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4612538" y="26060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情形</a:t>
            </a:r>
            <a:endParaRPr lang="zh-CN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4612538" y="288036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通过父母的公司“赠与”</a:t>
            </a:r>
            <a:endParaRPr lang="zh-CN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4612538" y="37490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结论</a:t>
            </a:r>
            <a:endParaRPr lang="zh-CN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4612538" y="4023360"/>
            <a:ext cx="296661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适用公司类门槛，且可能被重新定性</a:t>
            </a:r>
            <a:endParaRPr lang="zh-CN" sz="1700" dirty="0"/>
          </a:p>
        </p:txBody>
      </p:sp>
      <p:sp>
        <p:nvSpPr>
          <p:cNvPr id="20" name="Text 17"/>
          <p:cNvSpPr txBox="1"/>
          <p:nvPr/>
        </p:nvSpPr>
        <p:spPr>
          <a:xfrm>
            <a:off x="4612538" y="489204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年门槛 US$20,573（待复核）。</a:t>
            </a:r>
            <a:endParaRPr lang="zh-CN" sz="1300" dirty="0"/>
          </a:p>
        </p:txBody>
      </p:sp>
      <p:sp>
        <p:nvSpPr>
          <p:cNvPr id="21" name="Shape 18"/>
          <p:cNvSpPr/>
          <p:nvPr/>
        </p:nvSpPr>
        <p:spPr>
          <a:xfrm>
            <a:off x="8127797" y="1554480"/>
            <a:ext cx="3515258" cy="4251960"/>
          </a:xfrm>
          <a:prstGeom prst="roundRect">
            <a:avLst>
              <a:gd name="adj" fmla="val 2601"/>
            </a:avLst>
          </a:prstGeom>
          <a:solidFill>
            <a:srgbClr val="E6E9F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8402117" y="1783080"/>
            <a:ext cx="548640" cy="548640"/>
          </a:xfrm>
          <a:prstGeom prst="ellipse">
            <a:avLst/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zh-CN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9133637" y="17830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 4</a:t>
            </a:r>
            <a:endParaRPr lang="zh-CN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8402117" y="26060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情形</a:t>
            </a:r>
            <a:endParaRPr lang="zh-CN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8402117" y="288036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分批汇款</a:t>
            </a:r>
            <a:endParaRPr lang="zh-CN" sz="1700" dirty="0"/>
          </a:p>
        </p:txBody>
      </p:sp>
      <p:sp>
        <p:nvSpPr>
          <p:cNvPr id="26" name="Text 23"/>
          <p:cNvSpPr txBox="1"/>
          <p:nvPr/>
        </p:nvSpPr>
        <p:spPr>
          <a:xfrm>
            <a:off x="8402117" y="37490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结论</a:t>
            </a:r>
            <a:endParaRPr lang="zh-CN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8402117" y="4023360"/>
            <a:ext cx="296661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分批不改变结论</a:t>
            </a:r>
            <a:endParaRPr lang="zh-CN" sz="1700" dirty="0"/>
          </a:p>
        </p:txBody>
      </p:sp>
      <p:sp>
        <p:nvSpPr>
          <p:cNvPr id="28" name="Text 25"/>
          <p:cNvSpPr txBox="1"/>
          <p:nvPr/>
        </p:nvSpPr>
        <p:spPr>
          <a:xfrm>
            <a:off x="8402117" y="489204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按年度并合并关联人计算。</a:t>
            </a:r>
            <a:endParaRPr lang="zh-CN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说明书；X1（公司类门槛，待复核）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70</a:t>
            </a:fld>
            <a:endParaRPr lang="zh-CN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70–85′ · 练习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练习：把案例 1–4 录入 3520 合并计算器</a:t>
            </a:r>
            <a:endParaRPr lang="zh-CN" sz="2800" dirty="0"/>
          </a:p>
        </p:txBody>
      </p:sp>
      <p:graphicFrame>
        <p:nvGraphicFramePr>
          <p:cNvPr id="7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94415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1188720"/>
                <a:gridCol w="1554480"/>
                <a:gridCol w="1645920"/>
                <a:gridCol w="1371600"/>
                <a:gridCol w="1188720"/>
                <a:gridCol w="2316175"/>
              </a:tblGrid>
              <a:tr h="8229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接收人是 U.S. person？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赠与人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与接收人的关系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赠与人类型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金额（US$）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日期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是否直付学费或医疗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是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母亲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母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个人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85,000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2029 年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否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是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父亲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父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个人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40,000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2029 年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否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548640" y="4892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 1 已示范；案例 2–4 请自行填行。</a:t>
            </a:r>
            <a:endParaRPr lang="zh-CN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548640" y="530352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同一接收人、同一日历年：个人与遗产类赠与合并；公司与合伙类另行与当年门槛比较。</a:t>
            </a:r>
            <a:endParaRPr lang="zh-CN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71</a:t>
            </a:fld>
            <a:endParaRPr lang="zh-CN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70–85′ · 工具规格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计算器逻辑：先剔除，再合并，再比较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1999427" cy="3749040"/>
          </a:xfrm>
          <a:prstGeom prst="roundRect">
            <a:avLst>
              <a:gd name="adj" fmla="val 4573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514600"/>
            <a:ext cx="154222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剔除直付项</a:t>
            </a:r>
            <a:endParaRPr lang="zh-CN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429000"/>
            <a:ext cx="1542227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5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直接付给学校的学费、给医疗机构的医疗费</a:t>
            </a:r>
            <a:endParaRPr lang="zh-CN" sz="1350" dirty="0"/>
          </a:p>
        </p:txBody>
      </p:sp>
      <p:sp>
        <p:nvSpPr>
          <p:cNvPr id="9" name="Shape 6"/>
          <p:cNvSpPr/>
          <p:nvPr/>
        </p:nvSpPr>
        <p:spPr>
          <a:xfrm>
            <a:off x="2575499" y="3474720"/>
            <a:ext cx="219456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2822387" y="1600200"/>
            <a:ext cx="1999427" cy="3749040"/>
          </a:xfrm>
          <a:prstGeom prst="roundRect">
            <a:avLst>
              <a:gd name="adj" fmla="val 4573"/>
            </a:avLst>
          </a:prstGeom>
          <a:solidFill>
            <a:srgbClr val="F0F4F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3050987" y="182880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3050987" y="2514600"/>
            <a:ext cx="154222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个人与遗产类</a:t>
            </a:r>
            <a:endParaRPr lang="zh-CN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3050987" y="3429000"/>
            <a:ext cx="1542227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5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按关联人合并求和</a:t>
            </a:r>
            <a:endParaRPr lang="zh-CN" sz="1350" dirty="0"/>
          </a:p>
        </p:txBody>
      </p:sp>
      <p:sp>
        <p:nvSpPr>
          <p:cNvPr id="14" name="Shape 11"/>
          <p:cNvSpPr/>
          <p:nvPr/>
        </p:nvSpPr>
        <p:spPr>
          <a:xfrm>
            <a:off x="4849246" y="3474720"/>
            <a:ext cx="219456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5096134" y="1600200"/>
            <a:ext cx="1999427" cy="3749040"/>
          </a:xfrm>
          <a:prstGeom prst="roundRect">
            <a:avLst>
              <a:gd name="adj" fmla="val 4573"/>
            </a:avLst>
          </a:prstGeom>
          <a:solidFill>
            <a:srgbClr val="F0F4F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324734" y="182880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5324734" y="2514600"/>
            <a:ext cx="154222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比较 US$100,000</a:t>
            </a:r>
            <a:endParaRPr lang="zh-CN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5324734" y="3429000"/>
            <a:ext cx="1542227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5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&gt; US$100,000 触发 Part IV；&gt; US$5,000 的每笔列示</a:t>
            </a:r>
            <a:endParaRPr lang="zh-CN" sz="1350" dirty="0"/>
          </a:p>
        </p:txBody>
      </p:sp>
      <p:sp>
        <p:nvSpPr>
          <p:cNvPr id="19" name="Shape 16"/>
          <p:cNvSpPr/>
          <p:nvPr/>
        </p:nvSpPr>
        <p:spPr>
          <a:xfrm>
            <a:off x="7122993" y="3474720"/>
            <a:ext cx="219456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7369881" y="1600200"/>
            <a:ext cx="1999427" cy="3749040"/>
          </a:xfrm>
          <a:prstGeom prst="roundRect">
            <a:avLst>
              <a:gd name="adj" fmla="val 4573"/>
            </a:avLst>
          </a:prstGeom>
          <a:solidFill>
            <a:srgbClr val="F0F4F7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7598481" y="182880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zh-CN" sz="1600" dirty="0"/>
          </a:p>
        </p:txBody>
      </p:sp>
      <p:sp>
        <p:nvSpPr>
          <p:cNvPr id="22" name="Text 19"/>
          <p:cNvSpPr txBox="1"/>
          <p:nvPr/>
        </p:nvSpPr>
        <p:spPr>
          <a:xfrm>
            <a:off x="7598481" y="2514600"/>
            <a:ext cx="154222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公司与合伙类</a:t>
            </a:r>
            <a:endParaRPr lang="zh-CN" sz="1700" dirty="0"/>
          </a:p>
        </p:txBody>
      </p:sp>
      <p:sp>
        <p:nvSpPr>
          <p:cNvPr id="23" name="Text 20"/>
          <p:cNvSpPr txBox="1"/>
          <p:nvPr/>
        </p:nvSpPr>
        <p:spPr>
          <a:xfrm>
            <a:off x="7598481" y="3429000"/>
            <a:ext cx="1542227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5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合并后与当年门槛比较（2026 年 US$20,573，待复核）</a:t>
            </a:r>
            <a:endParaRPr lang="zh-CN" sz="1350" dirty="0"/>
          </a:p>
        </p:txBody>
      </p:sp>
      <p:sp>
        <p:nvSpPr>
          <p:cNvPr id="24" name="Shape 21"/>
          <p:cNvSpPr/>
          <p:nvPr/>
        </p:nvSpPr>
        <p:spPr>
          <a:xfrm>
            <a:off x="9396740" y="3474720"/>
            <a:ext cx="219456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25" name="Shape 22"/>
          <p:cNvSpPr/>
          <p:nvPr/>
        </p:nvSpPr>
        <p:spPr>
          <a:xfrm>
            <a:off x="9643628" y="1600200"/>
            <a:ext cx="1999427" cy="3749040"/>
          </a:xfrm>
          <a:prstGeom prst="roundRect">
            <a:avLst>
              <a:gd name="adj" fmla="val 4573"/>
            </a:avLst>
          </a:prstGeom>
          <a:solidFill>
            <a:srgbClr val="13233A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872228" y="182880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zh-CN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9872228" y="2514600"/>
            <a:ext cx="154222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输出</a:t>
            </a:r>
            <a:endParaRPr lang="zh-CN" sz="1700" dirty="0"/>
          </a:p>
        </p:txBody>
      </p:sp>
      <p:sp>
        <p:nvSpPr>
          <p:cNvPr id="28" name="Text 25"/>
          <p:cNvSpPr txBox="1"/>
          <p:nvPr/>
        </p:nvSpPr>
        <p:spPr>
          <a:xfrm>
            <a:off x="9872228" y="3429000"/>
            <a:ext cx="1542227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是否触发；须逐项列示清单；到期日提示</a:t>
            </a:r>
            <a:endParaRPr lang="zh-CN" sz="1350" dirty="0"/>
          </a:p>
        </p:txBody>
      </p:sp>
      <p:sp>
        <p:nvSpPr>
          <p:cNvPr id="29" name="Text 26"/>
          <p:cNvSpPr txBox="1"/>
          <p:nvPr/>
        </p:nvSpPr>
        <p:spPr>
          <a:xfrm>
            <a:off x="548640" y="548640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规格来源：3520 合并门槛计算器（讲义与工具）。公司与合伙类门槛为二手数字，讲前回 Rev. Proc. 2025-32 复核。</a:t>
            </a:r>
            <a:endParaRPr lang="zh-C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72</a:t>
            </a:fld>
            <a:endParaRPr lang="zh-CN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85–90′ · 常见说法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三句常见说法，三个条件</a:t>
            </a:r>
            <a:endParaRPr lang="zh-CN" sz="2800" dirty="0"/>
          </a:p>
        </p:txBody>
      </p:sp>
      <p:graphicFrame>
        <p:nvGraphicFramePr>
          <p:cNvPr id="7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94415" cy="914400"/>
        </p:xfrm>
        <a:graphic>
          <a:graphicData uri="http://schemas.openxmlformats.org/drawingml/2006/table">
            <a:tbl>
              <a:tblPr/>
              <a:tblGrid>
                <a:gridCol w="4206240"/>
                <a:gridCol w="6888175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常见说法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条件化表述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1463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汇款本身触发 25% 罚款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6E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汇款不触发；触发点是 U.S. person 收到超门槛外国赠与而未按时申报。25% 是 §6039F 迟报罚款的上限（每月 5%），有合理原因可免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2E9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分批汇款可以规避申报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6E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关联人与全年合并计算，分批无效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2E9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美国新的汇款税会影响父母汇钱给孩子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6E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1% 汇款税针对从美国汇出的现金类汇款，不针对汇入美国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2E9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说明书；O8 汇款消费税（Federal Register 2026-07085）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73</a:t>
            </a:fld>
            <a:endParaRPr lang="zh-CN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85–90′ · 清单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赠与文件清单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5410048" cy="4251960"/>
          </a:xfrm>
          <a:prstGeom prst="roundRect">
            <a:avLst>
              <a:gd name="adj" fmla="val 2151"/>
            </a:avLst>
          </a:prstGeom>
          <a:solidFill>
            <a:srgbClr val="E3F1F3"/>
          </a:solidFill>
          <a:ln/>
        </p:spPr>
      </p:sp>
      <p:sp>
        <p:nvSpPr>
          <p:cNvPr id="6" name="Shape 3"/>
          <p:cNvSpPr/>
          <p:nvPr/>
        </p:nvSpPr>
        <p:spPr>
          <a:xfrm>
            <a:off x="914400" y="1783080"/>
            <a:ext cx="594360" cy="59436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990" y="1931670"/>
            <a:ext cx="297180" cy="2971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737360" y="1783080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文件</a:t>
            </a:r>
            <a:endParaRPr lang="zh-CN" sz="210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2852928"/>
            <a:ext cx="411480" cy="41148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691640" y="2743200"/>
            <a:ext cx="39470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赠与函</a:t>
            </a:r>
            <a:endParaRPr lang="zh-CN" sz="20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3813048"/>
            <a:ext cx="411480" cy="41148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1691640" y="3703320"/>
            <a:ext cx="39470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资金来源</a:t>
            </a:r>
            <a:endParaRPr lang="zh-CN" sz="20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4773168"/>
            <a:ext cx="411480" cy="411480"/>
          </a:xfrm>
          <a:prstGeom prst="rect">
            <a:avLst/>
          </a:prstGeom>
        </p:spPr>
      </p:pic>
      <p:sp>
        <p:nvSpPr>
          <p:cNvPr id="14" name="Text 7"/>
          <p:cNvSpPr txBox="1"/>
          <p:nvPr/>
        </p:nvSpPr>
        <p:spPr>
          <a:xfrm>
            <a:off x="1691640" y="4663440"/>
            <a:ext cx="39470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银行流水</a:t>
            </a:r>
            <a:endParaRPr lang="zh-CN" sz="2000" dirty="0"/>
          </a:p>
        </p:txBody>
      </p:sp>
      <p:sp>
        <p:nvSpPr>
          <p:cNvPr id="15" name="Shape 8"/>
          <p:cNvSpPr/>
          <p:nvPr/>
        </p:nvSpPr>
        <p:spPr>
          <a:xfrm>
            <a:off x="6233008" y="1554480"/>
            <a:ext cx="5410048" cy="4251960"/>
          </a:xfrm>
          <a:prstGeom prst="roundRect">
            <a:avLst>
              <a:gd name="adj" fmla="val 2151"/>
            </a:avLst>
          </a:prstGeom>
          <a:solidFill>
            <a:srgbClr val="E6E9F6"/>
          </a:solidFill>
          <a:ln/>
        </p:spPr>
      </p:sp>
      <p:sp>
        <p:nvSpPr>
          <p:cNvPr id="16" name="Shape 9"/>
          <p:cNvSpPr/>
          <p:nvPr/>
        </p:nvSpPr>
        <p:spPr>
          <a:xfrm>
            <a:off x="6598768" y="1783080"/>
            <a:ext cx="594360" cy="594360"/>
          </a:xfrm>
          <a:prstGeom prst="ellipse">
            <a:avLst/>
          </a:prstGeom>
          <a:solidFill>
            <a:srgbClr val="3B4BA0"/>
          </a:solidFill>
          <a:ln/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7358" y="1931670"/>
            <a:ext cx="297180" cy="297180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7421728" y="178308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时点与日期</a:t>
            </a:r>
            <a:endParaRPr lang="zh-CN" sz="2100" dirty="0"/>
          </a:p>
        </p:txBody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0208" y="2852928"/>
            <a:ext cx="411480" cy="411480"/>
          </a:xfrm>
          <a:prstGeom prst="rect">
            <a:avLst/>
          </a:prstGeom>
        </p:spPr>
      </p:pic>
      <p:sp>
        <p:nvSpPr>
          <p:cNvPr id="20" name="Text 11"/>
          <p:cNvSpPr txBox="1"/>
          <p:nvPr/>
        </p:nvSpPr>
        <p:spPr>
          <a:xfrm>
            <a:off x="7376008" y="2743200"/>
            <a:ext cx="39470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接收人身份的时点</a:t>
            </a:r>
            <a:endParaRPr lang="zh-CN" sz="2000" dirty="0"/>
          </a:p>
        </p:txBody>
      </p:sp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0208" y="3813048"/>
            <a:ext cx="411480" cy="411480"/>
          </a:xfrm>
          <a:prstGeom prst="rect">
            <a:avLst/>
          </a:prstGeom>
        </p:spPr>
      </p:pic>
      <p:sp>
        <p:nvSpPr>
          <p:cNvPr id="22" name="Text 12"/>
          <p:cNvSpPr txBox="1"/>
          <p:nvPr/>
        </p:nvSpPr>
        <p:spPr>
          <a:xfrm>
            <a:off x="7376008" y="3703320"/>
            <a:ext cx="39470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3520 到期日与延期</a:t>
            </a:r>
            <a:endParaRPr lang="zh-CN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74</a:t>
            </a:fld>
            <a:endParaRPr lang="zh-CN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85–90′ · 转介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什么时候该请专业人士</a:t>
            </a:r>
            <a:endParaRPr lang="zh-CN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5544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转介触发点</a:t>
            </a:r>
            <a:endParaRPr lang="zh-CN" sz="1800" dirty="0"/>
          </a:p>
        </p:txBody>
      </p:sp>
      <p:sp>
        <p:nvSpPr>
          <p:cNvPr id="6" name="Shape 3"/>
          <p:cNvSpPr/>
          <p:nvPr/>
        </p:nvSpPr>
        <p:spPr>
          <a:xfrm>
            <a:off x="548640" y="2057400"/>
            <a:ext cx="5029200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77240" y="2313432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1554480" y="205740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接收人为美国人，且全年合计可能接近或超过 US$100,000</a:t>
            </a:r>
            <a:endParaRPr lang="zh-CN" sz="1500" dirty="0"/>
          </a:p>
        </p:txBody>
      </p:sp>
      <p:sp>
        <p:nvSpPr>
          <p:cNvPr id="9" name="Shape 6"/>
          <p:cNvSpPr/>
          <p:nvPr/>
        </p:nvSpPr>
        <p:spPr>
          <a:xfrm>
            <a:off x="548640" y="3246120"/>
            <a:ext cx="5029200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777240" y="3502152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554480" y="324612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出资方为公司或信托</a:t>
            </a:r>
            <a:endParaRPr lang="zh-CN" sz="1500" dirty="0"/>
          </a:p>
        </p:txBody>
      </p:sp>
      <p:sp>
        <p:nvSpPr>
          <p:cNvPr id="12" name="Shape 9"/>
          <p:cNvSpPr/>
          <p:nvPr/>
        </p:nvSpPr>
        <p:spPr>
          <a:xfrm>
            <a:off x="548640" y="4434840"/>
            <a:ext cx="5029200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777240" y="4690872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1554480" y="443484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须签署申报</a:t>
            </a:r>
            <a:endParaRPr lang="zh-CN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5943600" y="15544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转介对象</a:t>
            </a:r>
            <a:endParaRPr lang="zh-CN" sz="1800" dirty="0"/>
          </a:p>
        </p:txBody>
      </p:sp>
      <p:graphicFrame>
        <p:nvGraphicFramePr>
          <p:cNvPr id="7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2057400"/>
          <a:ext cx="5699455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2681935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事项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转介对象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美国税务申报签署（3520 等）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CPA／EA／税务律师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中国外汇、继承与公证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中国境内律师、银行、公证处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加拿大税务申报与视同处置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加拿大 CPA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遗嘱、信托起草与跨境法律意见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相应法域的执业律师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75</a:t>
            </a:fld>
            <a:endParaRPr lang="zh-CN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85–90′ · 总结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收尾：三问清单，与下一讲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6400800" cy="1234440"/>
          </a:xfrm>
          <a:prstGeom prst="roundRect">
            <a:avLst>
              <a:gd name="adj" fmla="val 7407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901952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645920" y="171907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谁的身份？</a:t>
            </a:r>
            <a:endParaRPr lang="zh-CN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1645920" y="219456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接收人是不是 U.S. person？何时成为？</a:t>
            </a:r>
            <a:endParaRPr lang="zh-CN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2971800"/>
            <a:ext cx="6400800" cy="1234440"/>
          </a:xfrm>
          <a:prstGeom prst="roundRect">
            <a:avLst>
              <a:gd name="adj" fmla="val 7407"/>
            </a:avLst>
          </a:prstGeom>
          <a:solidFill>
            <a:srgbClr val="F0F4F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22960" y="3319272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1645920" y="313639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什么资产在哪国？</a:t>
            </a:r>
            <a:endParaRPr lang="zh-CN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1645920" y="361188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钱从哪国出、进入哪国、用于什么</a:t>
            </a:r>
            <a:endParaRPr lang="zh-CN" sz="1400" dirty="0"/>
          </a:p>
        </p:txBody>
      </p:sp>
      <p:sp>
        <p:nvSpPr>
          <p:cNvPr id="13" name="Shape 10"/>
          <p:cNvSpPr/>
          <p:nvPr/>
        </p:nvSpPr>
        <p:spPr>
          <a:xfrm>
            <a:off x="548640" y="4389120"/>
            <a:ext cx="6400800" cy="1234440"/>
          </a:xfrm>
          <a:prstGeom prst="roundRect">
            <a:avLst>
              <a:gd name="adj" fmla="val 7407"/>
            </a:avLst>
          </a:prstGeom>
          <a:solidFill>
            <a:srgbClr val="F0F4F7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22960" y="4736592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1645920" y="455371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需要什么文件或申报？</a:t>
            </a:r>
            <a:endParaRPr lang="zh-CN" sz="1900" dirty="0"/>
          </a:p>
        </p:txBody>
      </p:sp>
      <p:sp>
        <p:nvSpPr>
          <p:cNvPr id="16" name="Text 13"/>
          <p:cNvSpPr txBox="1"/>
          <p:nvPr/>
        </p:nvSpPr>
        <p:spPr>
          <a:xfrm>
            <a:off x="1645920" y="502920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3520 Part IV（到期日与延期）；赠与文件清单</a:t>
            </a:r>
            <a:endParaRPr lang="zh-CN" sz="1400" dirty="0"/>
          </a:p>
        </p:txBody>
      </p:sp>
      <p:sp>
        <p:nvSpPr>
          <p:cNvPr id="17" name="Shape 14"/>
          <p:cNvSpPr/>
          <p:nvPr/>
        </p:nvSpPr>
        <p:spPr>
          <a:xfrm>
            <a:off x="7223760" y="1554480"/>
            <a:ext cx="4419295" cy="4160520"/>
          </a:xfrm>
          <a:prstGeom prst="roundRect">
            <a:avLst>
              <a:gd name="adj" fmla="val 2198"/>
            </a:avLst>
          </a:prstGeom>
          <a:solidFill>
            <a:srgbClr val="13233A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7589520" y="1828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下一讲</a:t>
            </a:r>
            <a:endParaRPr lang="zh-CN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7589520" y="219456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4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S3</a:t>
            </a:r>
            <a:endParaRPr lang="zh-CN" sz="4800" dirty="0"/>
          </a:p>
        </p:txBody>
      </p:sp>
      <p:sp>
        <p:nvSpPr>
          <p:cNvPr id="20" name="Text 17"/>
          <p:cNvSpPr txBox="1"/>
          <p:nvPr/>
        </p:nvSpPr>
        <p:spPr>
          <a:xfrm>
            <a:off x="7589520" y="3154680"/>
            <a:ext cx="3687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美国房产的生命周期税务</a:t>
            </a:r>
            <a:endParaRPr lang="zh-CN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7589520" y="4206240"/>
            <a:ext cx="3687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核心问题：买、租、卖、传承各自触发什么？</a:t>
            </a:r>
            <a:endParaRPr lang="zh-CN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76</a:t>
            </a:fld>
            <a:endParaRPr lang="zh-CN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讲义与工具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讲义与工具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6949440" cy="4343400"/>
          </a:xfrm>
          <a:prstGeom prst="roundRect">
            <a:avLst>
              <a:gd name="adj" fmla="val 2105"/>
            </a:avLst>
          </a:prstGeom>
          <a:solidFill>
            <a:srgbClr val="F0F4F7"/>
          </a:solidFill>
          <a:ln/>
        </p:spPr>
      </p:sp>
      <p:sp>
        <p:nvSpPr>
          <p:cNvPr id="6" name="Shape 3"/>
          <p:cNvSpPr/>
          <p:nvPr/>
        </p:nvSpPr>
        <p:spPr>
          <a:xfrm>
            <a:off x="822960" y="178308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1920240"/>
            <a:ext cx="274320" cy="2743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554480" y="178308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3520 合并门槛计算器</a:t>
            </a:r>
            <a:endParaRPr lang="zh-CN" sz="2000" dirty="0"/>
          </a:p>
        </p:txBody>
      </p:sp>
      <p:sp>
        <p:nvSpPr>
          <p:cNvPr id="9" name="Text 5"/>
          <p:cNvSpPr txBox="1"/>
          <p:nvPr/>
        </p:nvSpPr>
        <p:spPr>
          <a:xfrm>
            <a:off x="822960" y="2560320"/>
            <a:ext cx="64008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zh-CN" sz="14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输入：</a:t>
            </a:r>
            <a:pPr indent="0" marL="0">
              <a:spcAft>
                <a:spcPts val="800"/>
              </a:spcAft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接收人是否 U.S. person；赠与人；与接收人的关系；赠与人类型（个人／遗产／公司／合伙）；金额；日期；是否直付学费或医疗</a:t>
            </a:r>
            <a:endParaRPr lang="zh-CN" sz="1400" dirty="0"/>
          </a:p>
          <a:p>
            <a:pPr indent="0" marL="0">
              <a:spcAft>
                <a:spcPts val="800"/>
              </a:spcAft>
              <a:buNone/>
            </a:pPr>
            <a:r>
              <a:rPr lang="zh-CN" sz="14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逻辑：</a:t>
            </a:r>
            <a:pPr indent="0" marL="0">
              <a:spcAft>
                <a:spcPts val="800"/>
              </a:spcAft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剔除直付项 → 个人与遗产类按关联人合并求和 → &gt; US$100,000 触发 Part IV，&gt; US$5,000 的每笔列示；公司与合伙类合并后与当年门槛比较（2026 年 US$20,573，待复核）</a:t>
            </a:r>
            <a:endParaRPr lang="zh-CN" sz="1400" dirty="0"/>
          </a:p>
          <a:p>
            <a:pPr indent="0" marL="0">
              <a:buNone/>
            </a:pPr>
            <a:r>
              <a:rPr lang="zh-CN" sz="14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输出：</a:t>
            </a:r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是否触发；须逐项列示清单；到期日提示</a:t>
            </a:r>
            <a:endParaRPr lang="zh-CN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822960" y="5029200"/>
            <a:ext cx="6400800" cy="594360"/>
          </a:xfrm>
          <a:prstGeom prst="roundRect">
            <a:avLst>
              <a:gd name="adj" fmla="val 15385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示例（案例 1）：85,000 + 40,000 = 125,000 &gt; 100,000 → 触发 Part IV</a:t>
            </a:r>
            <a:endParaRPr lang="zh-CN" sz="1500" dirty="0"/>
          </a:p>
        </p:txBody>
      </p:sp>
      <p:sp>
        <p:nvSpPr>
          <p:cNvPr id="11" name="Shape 7"/>
          <p:cNvSpPr/>
          <p:nvPr/>
        </p:nvSpPr>
        <p:spPr>
          <a:xfrm>
            <a:off x="7772400" y="1554480"/>
            <a:ext cx="3870655" cy="2057400"/>
          </a:xfrm>
          <a:prstGeom prst="roundRect">
            <a:avLst>
              <a:gd name="adj" fmla="val 4444"/>
            </a:avLst>
          </a:prstGeom>
          <a:solidFill>
            <a:srgbClr val="F0F4F7"/>
          </a:solidFill>
          <a:ln/>
        </p:spPr>
      </p:sp>
      <p:sp>
        <p:nvSpPr>
          <p:cNvPr id="12" name="Shape 8"/>
          <p:cNvSpPr/>
          <p:nvPr/>
        </p:nvSpPr>
        <p:spPr>
          <a:xfrm>
            <a:off x="8046720" y="1783080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50" y="1908810"/>
            <a:ext cx="251460" cy="25146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8732520" y="1783080"/>
            <a:ext cx="268193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赠与文件清单</a:t>
            </a:r>
            <a:endParaRPr lang="zh-CN" sz="1700" dirty="0"/>
          </a:p>
        </p:txBody>
      </p:sp>
      <p:sp>
        <p:nvSpPr>
          <p:cNvPr id="15" name="Text 10"/>
          <p:cNvSpPr txBox="1"/>
          <p:nvPr/>
        </p:nvSpPr>
        <p:spPr>
          <a:xfrm>
            <a:off x="8046720" y="2468880"/>
            <a:ext cx="332201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赠与函、资金来源、银行流水、接收人身份的时点、3520 到期日与延期。</a:t>
            </a:r>
            <a:endParaRPr lang="zh-CN" sz="1300" dirty="0"/>
          </a:p>
        </p:txBody>
      </p:sp>
      <p:sp>
        <p:nvSpPr>
          <p:cNvPr id="16" name="Shape 11"/>
          <p:cNvSpPr/>
          <p:nvPr/>
        </p:nvSpPr>
        <p:spPr>
          <a:xfrm>
            <a:off x="7772400" y="3840480"/>
            <a:ext cx="3870655" cy="2057400"/>
          </a:xfrm>
          <a:prstGeom prst="roundRect">
            <a:avLst>
              <a:gd name="adj" fmla="val 4444"/>
            </a:avLst>
          </a:prstGeom>
          <a:solidFill>
            <a:srgbClr val="F0F4F7"/>
          </a:solidFill>
          <a:ln/>
        </p:spPr>
      </p:sp>
      <p:sp>
        <p:nvSpPr>
          <p:cNvPr id="17" name="Shape 12"/>
          <p:cNvSpPr/>
          <p:nvPr/>
        </p:nvSpPr>
        <p:spPr>
          <a:xfrm>
            <a:off x="8046720" y="4069080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2450" y="4194810"/>
            <a:ext cx="251460" cy="25146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8732520" y="4069080"/>
            <a:ext cx="268193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到期日提示</a:t>
            </a:r>
            <a:endParaRPr lang="zh-CN" sz="1700" dirty="0"/>
          </a:p>
        </p:txBody>
      </p:sp>
      <p:sp>
        <p:nvSpPr>
          <p:cNvPr id="20" name="Text 14"/>
          <p:cNvSpPr txBox="1"/>
          <p:nvPr/>
        </p:nvSpPr>
        <p:spPr>
          <a:xfrm>
            <a:off x="8046720" y="4754880"/>
            <a:ext cx="332201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4 个月 15 日；延期后最迟第 10 个月 15 日；单独寄送，不附在 1040 内。</a:t>
            </a:r>
            <a:endParaRPr lang="zh-C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77</a:t>
            </a:fld>
            <a:endParaRPr lang="zh-CN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本讲必核（1/2）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本讲必核与引用来源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931920" cy="4343400"/>
          </a:xfrm>
          <a:prstGeom prst="roundRect">
            <a:avLst>
              <a:gd name="adj" fmla="val 2326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7373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讲前必核</a:t>
            </a:r>
            <a:endParaRPr lang="zh-CN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240280"/>
            <a:ext cx="34290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Form 3520 当年版说明书</a:t>
            </a:r>
            <a:endParaRPr lang="zh-CN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Rev. Proc. 2025-32</a:t>
            </a:r>
            <a:endParaRPr lang="zh-CN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国家外汇管理局最新规定</a:t>
            </a:r>
            <a:endParaRPr lang="zh-CN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4754880" y="1737360"/>
            <a:ext cx="6888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本讲引用来源</a:t>
            </a:r>
            <a:endParaRPr lang="zh-CN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4754880" y="2194560"/>
            <a:ext cx="6888175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zh-CN" sz="14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O1  </a:t>
            </a:r>
            <a:pPr indent="0" marL="0">
              <a:spcAft>
                <a:spcPts val="200"/>
              </a:spcAft>
              <a:buNone/>
            </a:pPr>
            <a:r>
              <a:rPr lang="zh-CN" sz="14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IRS Instructions for Form 3520 (12/2025)；国家税务论坛材料</a:t>
            </a:r>
            <a:endParaRPr lang="zh-CN" sz="1300" dirty="0"/>
          </a:p>
          <a:p>
            <a:pPr indent="0" marL="0">
              <a:spcAft>
                <a:spcPts val="100"/>
              </a:spcAft>
              <a:buNone/>
            </a:pPr>
            <a:r>
              <a:rPr lang="zh-CN" sz="13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https://www.irs.gov/instructions/i3520</a:t>
            </a:r>
            <a:endParaRPr lang="zh-CN" sz="13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3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https://www.irs.gov/pub/irs-npl/2023ntf-15-foreign-gift-and-trust-reporting-on-form-3520-and-3520-a.pdf</a:t>
            </a:r>
            <a:endParaRPr lang="zh-CN" sz="1300" dirty="0"/>
          </a:p>
          <a:p>
            <a:pPr indent="0" marL="0">
              <a:spcAft>
                <a:spcPts val="200"/>
              </a:spcAft>
              <a:buNone/>
            </a:pPr>
            <a:r>
              <a:rPr lang="zh-CN" sz="14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O2  </a:t>
            </a:r>
            <a:pPr indent="0" marL="0">
              <a:spcAft>
                <a:spcPts val="200"/>
              </a:spcAft>
              <a:buNone/>
            </a:pPr>
            <a:r>
              <a:rPr lang="zh-CN" sz="14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IRS Large gifts or bequests from foreign persons</a:t>
            </a:r>
            <a:endParaRPr lang="zh-CN" sz="13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3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https://www.irs.gov/node/6195</a:t>
            </a:r>
            <a:endParaRPr lang="zh-CN" sz="1300" dirty="0"/>
          </a:p>
          <a:p>
            <a:pPr indent="0" marL="0">
              <a:spcAft>
                <a:spcPts val="200"/>
              </a:spcAft>
              <a:buNone/>
            </a:pPr>
            <a:r>
              <a:rPr lang="zh-CN" sz="14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O4  </a:t>
            </a:r>
            <a:pPr indent="0" marL="0">
              <a:spcAft>
                <a:spcPts val="200"/>
              </a:spcAft>
              <a:buNone/>
            </a:pPr>
            <a:r>
              <a:rPr lang="zh-CN" sz="14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IRS 非居民赠与税</a:t>
            </a:r>
            <a:endParaRPr lang="zh-CN" sz="1300" dirty="0"/>
          </a:p>
          <a:p>
            <a:pPr indent="0" marL="0">
              <a:spcAft>
                <a:spcPts val="100"/>
              </a:spcAft>
              <a:buNone/>
            </a:pPr>
            <a:r>
              <a:rPr lang="zh-CN" sz="13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https://www.irs.gov/node/71196</a:t>
            </a:r>
            <a:endParaRPr lang="zh-CN" sz="13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3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https://www.irs.gov/node/71191</a:t>
            </a:r>
            <a:endParaRPr lang="zh-CN" sz="1300" dirty="0"/>
          </a:p>
          <a:p>
            <a:pPr indent="0" marL="0">
              <a:spcAft>
                <a:spcPts val="200"/>
              </a:spcAft>
              <a:buNone/>
            </a:pPr>
            <a:r>
              <a:rPr lang="zh-CN" sz="14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O7  </a:t>
            </a:r>
            <a:pPr indent="0" marL="0">
              <a:spcAft>
                <a:spcPts val="200"/>
              </a:spcAft>
              <a:buNone/>
            </a:pPr>
            <a:r>
              <a:rPr lang="zh-CN" sz="14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National Taxpayer Advocate：3520 罚款政策 (2024-10)</a:t>
            </a:r>
            <a:endParaRPr lang="zh-CN" sz="13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3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https://taxpayeradvocate.irs.gov/news/nta-blog/irs-hears-concerns-from-tas-and-practitioners-makes-favorable-changes-to-foreign-gifts-and-inheritance-filing-penalties/2024/10</a:t>
            </a:r>
            <a:endParaRPr lang="zh-C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78</a:t>
            </a:fld>
            <a:endParaRPr lang="zh-CN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引用来源（2/2）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引用来源（续）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11094415" cy="4343400"/>
          </a:xfrm>
          <a:prstGeom prst="roundRect">
            <a:avLst>
              <a:gd name="adj" fmla="val 2105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1783080"/>
            <a:ext cx="10362895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zh-CN" sz="17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O8  </a:t>
            </a:r>
            <a:pPr indent="0" marL="0">
              <a:spcAft>
                <a:spcPts val="200"/>
              </a:spcAft>
              <a:buNone/>
            </a:pPr>
            <a:r>
              <a:rPr lang="zh-CN" sz="17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汇款消费税</a:t>
            </a:r>
            <a:endParaRPr lang="zh-CN" sz="1600" dirty="0"/>
          </a:p>
          <a:p>
            <a:pPr indent="0" marL="0">
              <a:spcAft>
                <a:spcPts val="100"/>
              </a:spcAft>
              <a:buNone/>
            </a:pPr>
            <a:r>
              <a:rPr lang="zh-CN" sz="16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https://public-inspection.federalregister.gov/2026-07085.pdf</a:t>
            </a:r>
            <a:endParaRPr lang="zh-CN" sz="16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6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https://www.eitc.irs.gov/pub/irs-drop/n-25-55.pdf</a:t>
            </a:r>
            <a:endParaRPr lang="zh-CN" sz="1600" dirty="0"/>
          </a:p>
          <a:p>
            <a:pPr indent="0" marL="0">
              <a:spcAft>
                <a:spcPts val="200"/>
              </a:spcAft>
              <a:buNone/>
            </a:pPr>
            <a:r>
              <a:rPr lang="zh-CN" sz="17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O13  </a:t>
            </a:r>
            <a:pPr indent="0" marL="0">
              <a:spcAft>
                <a:spcPts val="200"/>
              </a:spcAft>
              <a:buNone/>
            </a:pPr>
            <a:r>
              <a:rPr lang="zh-CN" sz="17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国家外汇管理局个人外汇规定</a:t>
            </a:r>
            <a:endParaRPr lang="zh-CN" sz="1600" dirty="0"/>
          </a:p>
          <a:p>
            <a:pPr indent="0" marL="0">
              <a:spcAft>
                <a:spcPts val="100"/>
              </a:spcAft>
              <a:buNone/>
            </a:pPr>
            <a:r>
              <a:rPr lang="zh-CN" sz="16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https://www.safe.gov.cn/neimenggu/file/file/20170728/b94fb1d6db30472584863040ecb838f3.pdf</a:t>
            </a:r>
            <a:endParaRPr lang="zh-CN" sz="16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6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https://www.safe.gov.cn/beijing/file/file/20191127/b29df7fa63504266b9ccb23429185d40.pdf</a:t>
            </a:r>
            <a:endParaRPr lang="zh-CN" sz="1600" dirty="0"/>
          </a:p>
          <a:p>
            <a:pPr indent="0" marL="0">
              <a:spcAft>
                <a:spcPts val="200"/>
              </a:spcAft>
              <a:buNone/>
            </a:pPr>
            <a:r>
              <a:rPr lang="zh-CN" sz="17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X1  </a:t>
            </a:r>
            <a:pPr indent="0" marL="0">
              <a:spcAft>
                <a:spcPts val="200"/>
              </a:spcAft>
              <a:buNone/>
            </a:pPr>
            <a:r>
              <a:rPr lang="zh-CN" sz="17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年通胀调整（二手线索，须回官方复核）</a:t>
            </a:r>
            <a:endParaRPr lang="zh-CN" sz="1600" dirty="0"/>
          </a:p>
          <a:p>
            <a:pPr indent="0" marL="0">
              <a:spcAft>
                <a:spcPts val="100"/>
              </a:spcAft>
              <a:buNone/>
            </a:pPr>
            <a:r>
              <a:rPr lang="zh-CN" sz="16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https://kpmg.com/us/en/taxnewsflash/news/2025/10/tnf-rev-proc-2025-32-inflation-adjustments-for-2026-individual-taxpayers.html</a:t>
            </a:r>
            <a:endParaRPr lang="zh-CN" sz="1600" dirty="0"/>
          </a:p>
          <a:p>
            <a:pPr indent="0" marL="0">
              <a:spcAft>
                <a:spcPts val="100"/>
              </a:spcAft>
              <a:buNone/>
            </a:pPr>
            <a:r>
              <a:rPr lang="zh-CN" sz="16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https://www.morganlewis.com/pubs/2025/10/irs-announces-increased-gift-and-estate-tax-exemption-amounts-for-2026</a:t>
            </a:r>
            <a:endParaRPr lang="zh-CN" sz="16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6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https://cdn.taxesforexpats.com/articles/expat-tax-rules/foreign-gift-tax.html</a:t>
            </a:r>
            <a:endParaRPr lang="zh-CN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79</a:t>
            </a:fld>
            <a:endParaRPr lang="zh-CN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首期收官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首期回顾与下一期预告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5410048" cy="4297680"/>
          </a:xfrm>
          <a:prstGeom prst="roundRect">
            <a:avLst>
              <a:gd name="adj" fmla="val 2128"/>
            </a:avLst>
          </a:prstGeom>
          <a:solidFill>
            <a:srgbClr val="E3F1F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178308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首期交付物</a:t>
            </a:r>
            <a:endParaRPr lang="zh-CN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2423160"/>
            <a:ext cx="4678528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zh-CN" sz="18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S0–S2 的 PPT 与讲义</a:t>
            </a:r>
            <a:endParaRPr lang="zh-CN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zh-CN" sz="18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家庭体检表</a:t>
            </a:r>
            <a:endParaRPr lang="zh-CN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zh-CN" sz="18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SPT 计算器</a:t>
            </a:r>
            <a:endParaRPr lang="zh-CN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zh-CN" sz="18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3520 合并门槛计算器</a:t>
            </a:r>
            <a:endParaRPr lang="zh-CN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zh-CN" sz="18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赠与文件清单</a:t>
            </a:r>
            <a:endParaRPr lang="zh-CN" sz="1800" dirty="0"/>
          </a:p>
        </p:txBody>
      </p:sp>
      <p:sp>
        <p:nvSpPr>
          <p:cNvPr id="8" name="Shape 5"/>
          <p:cNvSpPr/>
          <p:nvPr/>
        </p:nvSpPr>
        <p:spPr>
          <a:xfrm>
            <a:off x="6233008" y="1554480"/>
            <a:ext cx="5410048" cy="4297680"/>
          </a:xfrm>
          <a:prstGeom prst="roundRect">
            <a:avLst>
              <a:gd name="adj" fmla="val 2128"/>
            </a:avLst>
          </a:prstGeom>
          <a:solidFill>
            <a:srgbClr val="13233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598768" y="1783080"/>
            <a:ext cx="46785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下一期：资产篇（S3–S5）</a:t>
            </a:r>
            <a:endParaRPr lang="zh-CN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6598768" y="2560320"/>
            <a:ext cx="731520" cy="502920"/>
          </a:xfrm>
          <a:prstGeom prst="roundRect">
            <a:avLst>
              <a:gd name="adj" fmla="val 21818"/>
            </a:avLst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S3</a:t>
            </a:r>
            <a:endParaRPr lang="zh-CN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7513168" y="2468880"/>
            <a:ext cx="37641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美国房产的生命周期税务</a:t>
            </a:r>
            <a:endParaRPr lang="zh-CN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6598768" y="3520440"/>
            <a:ext cx="731520" cy="502920"/>
          </a:xfrm>
          <a:prstGeom prst="roundRect">
            <a:avLst>
              <a:gd name="adj" fmla="val 21818"/>
            </a:avLst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S4</a:t>
            </a:r>
            <a:endParaRPr lang="zh-CN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7513168" y="3429000"/>
            <a:ext cx="37641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美股与美国遗产税（非居民陷阱）</a:t>
            </a:r>
            <a:endParaRPr lang="zh-CN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6598768" y="4480560"/>
            <a:ext cx="731520" cy="502920"/>
          </a:xfrm>
          <a:prstGeom prst="roundRect">
            <a:avLst>
              <a:gd name="adj" fmla="val 21818"/>
            </a:avLst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S5</a:t>
            </a:r>
            <a:endParaRPr lang="zh-CN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7513168" y="4389120"/>
            <a:ext cx="37641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加拿大侧：视同处置、遗嘱认证与“双重征税”真实算法</a:t>
            </a:r>
            <a:endParaRPr lang="zh-CN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6598768" y="5349240"/>
            <a:ext cx="467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每一期开讲前，先完成该期涉及的必核项。</a:t>
            </a:r>
            <a:endParaRPr lang="zh-C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80</a:t>
            </a:fld>
            <a:endParaRPr lang="zh-C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80</Slides>
  <Notes>80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《美加跨境家庭财富保护与传承》首期完整课件 S0–S2</dc:title>
  <dc:subject>美加跨境家庭财富保护与传承 · 首期 S0–S2</dc:subject>
  <dc:creator>PptxGenJS</dc:creator>
  <cp:lastModifiedBy>PptxGenJS</cp:lastModifiedBy>
  <cp:revision>1</cp:revision>
  <dcterms:created xsi:type="dcterms:W3CDTF">2026-09-20T04:58:24Z</dcterms:created>
  <dcterms:modified xsi:type="dcterms:W3CDTF">2026-09-20T04:58:24Z</dcterms:modified>
</cp:coreProperties>
</file>